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388" r:id="rId3"/>
    <p:sldId id="389" r:id="rId4"/>
    <p:sldId id="390" r:id="rId5"/>
    <p:sldId id="391" r:id="rId6"/>
    <p:sldId id="392" r:id="rId7"/>
    <p:sldId id="393" r:id="rId8"/>
    <p:sldId id="394" r:id="rId9"/>
    <p:sldId id="395" r:id="rId10"/>
    <p:sldId id="398" r:id="rId11"/>
    <p:sldId id="399" r:id="rId12"/>
    <p:sldId id="400" r:id="rId13"/>
    <p:sldId id="401" r:id="rId14"/>
    <p:sldId id="402" r:id="rId15"/>
    <p:sldId id="403" r:id="rId16"/>
    <p:sldId id="404" r:id="rId17"/>
    <p:sldId id="405" r:id="rId18"/>
    <p:sldId id="406" r:id="rId19"/>
    <p:sldId id="407" r:id="rId20"/>
    <p:sldId id="347" r:id="rId21"/>
  </p:sldIdLst>
  <p:sldSz cx="12192000" cy="6858000"/>
  <p:notesSz cx="6858000" cy="9144000"/>
  <p:embeddedFontLst>
    <p:embeddedFont>
      <p:font typeface="함초롬돋움" panose="020B0504000101010101" pitchFamily="50" charset="-127"/>
      <p:regular r:id="rId23"/>
      <p:bold r:id="rId24"/>
    </p:embeddedFont>
    <p:embeddedFont>
      <p:font typeface="나눔스퀘어라운드 ExtraBold" panose="020B0600000101010101" pitchFamily="50" charset="-127"/>
      <p:bold r:id="rId25"/>
    </p:embeddedFont>
    <p:embeddedFont>
      <p:font typeface="Calibri" panose="020F0502020204030204" pitchFamily="34" charset="0"/>
      <p:regular r:id="rId26"/>
      <p:bold r:id="rId27"/>
      <p:italic r:id="rId28"/>
      <p:boldItalic r:id="rId29"/>
    </p:embeddedFont>
    <p:embeddedFont>
      <p:font typeface="나눔스퀘어라운드 Regular" panose="020B0600000101010101" pitchFamily="50" charset="-127"/>
      <p:regular r:id="rId30"/>
    </p:embeddedFont>
    <p:embeddedFont>
      <p:font typeface="나눔스퀘어라운드 Bold" panose="020B0600000101010101" pitchFamily="50" charset="-127"/>
      <p:bold r:id="rId31"/>
    </p:embeddedFont>
    <p:embeddedFont>
      <p:font typeface="Arial Unicode MS" panose="020B0604020202020204" pitchFamily="50" charset="-127"/>
      <p:regular r:id="rId32"/>
    </p:embeddedFont>
    <p:embeddedFont>
      <p:font typeface="맑은 고딕" panose="020B0503020000020004"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밝은 스타일 2 - 강조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밝은 스타일 1 - 강조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27" autoAdjust="0"/>
    <p:restoredTop sz="85321" autoAdjust="0"/>
  </p:normalViewPr>
  <p:slideViewPr>
    <p:cSldViewPr snapToGrid="0">
      <p:cViewPr varScale="1">
        <p:scale>
          <a:sx n="96" d="100"/>
          <a:sy n="96" d="100"/>
        </p:scale>
        <p:origin x="8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6909E-4CF6-4F78-A3E4-A81497FB172E}" type="datetimeFigureOut">
              <a:rPr lang="ko-KR" altLang="en-US" smtClean="0"/>
              <a:t>2022-10-31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CC533-06C1-4F79-8CC6-84743FBBDB04}" type="slidenum">
              <a:rPr lang="ko-KR" altLang="en-US" smtClean="0"/>
              <a:t>‹#›</a:t>
            </a:fld>
            <a:endParaRPr lang="ko-KR" altLang="en-US"/>
          </a:p>
        </p:txBody>
      </p:sp>
    </p:spTree>
    <p:extLst>
      <p:ext uri="{BB962C8B-B14F-4D97-AF65-F5344CB8AC3E}">
        <p14:creationId xmlns:p14="http://schemas.microsoft.com/office/powerpoint/2010/main" val="22527930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en-US" altLang="ko-KR" baseline="0" dirty="0"/>
              <a:t> </a:t>
            </a:r>
          </a:p>
          <a:p>
            <a:r>
              <a:rPr lang="en-US" altLang="ko-KR" baseline="0" dirty="0"/>
              <a:t>I’m </a:t>
            </a:r>
            <a:r>
              <a:rPr lang="en-US" altLang="ko-KR" baseline="0" dirty="0" err="1"/>
              <a:t>Seon</a:t>
            </a:r>
            <a:r>
              <a:rPr lang="en-US" altLang="ko-KR" baseline="0" dirty="0"/>
              <a:t> Young Park, from SNUH, South Korea.</a:t>
            </a:r>
          </a:p>
          <a:p>
            <a:endParaRPr lang="en-US" altLang="ko-KR" baseline="0" dirty="0"/>
          </a:p>
          <a:p>
            <a:r>
              <a:rPr lang="en-US" altLang="ko-KR" baseline="0" dirty="0"/>
              <a:t>Today I’m going to present my review about CBT Programs on gaming disorder and internet use disorder.</a:t>
            </a:r>
          </a:p>
          <a:p>
            <a:r>
              <a:rPr lang="en-US" altLang="ko-KR" baseline="0" dirty="0"/>
              <a:t>This systematic review, mainly focused on CBT techniques used in program. </a:t>
            </a:r>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a:t>
            </a:fld>
            <a:endParaRPr lang="ko-KR" altLang="en-US"/>
          </a:p>
        </p:txBody>
      </p:sp>
    </p:spTree>
    <p:extLst>
      <p:ext uri="{BB962C8B-B14F-4D97-AF65-F5344CB8AC3E}">
        <p14:creationId xmlns:p14="http://schemas.microsoft.com/office/powerpoint/2010/main" val="1481845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Selected</a:t>
            </a:r>
            <a:r>
              <a:rPr lang="en-US" altLang="ko-KR" baseline="0" dirty="0"/>
              <a:t> studies were shown here.</a:t>
            </a:r>
          </a:p>
          <a:p>
            <a:r>
              <a:rPr lang="en-US" altLang="ko-KR" dirty="0"/>
              <a:t>14 RCT studies</a:t>
            </a:r>
            <a:r>
              <a:rPr lang="en-US" altLang="ko-KR" baseline="0" dirty="0"/>
              <a:t> were identified.</a:t>
            </a:r>
          </a:p>
          <a:p>
            <a:endParaRPr lang="en-US" altLang="ko-KR" baseline="0" dirty="0"/>
          </a:p>
          <a:p>
            <a:r>
              <a:rPr lang="en-US" altLang="ko-KR" baseline="0" dirty="0"/>
              <a:t>CBT focus, participants, number of sessions and session time is also shown here.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10</a:t>
            </a:fld>
            <a:endParaRPr lang="ko-KR" altLang="en-US"/>
          </a:p>
        </p:txBody>
      </p:sp>
    </p:spTree>
    <p:extLst>
      <p:ext uri="{BB962C8B-B14F-4D97-AF65-F5344CB8AC3E}">
        <p14:creationId xmlns:p14="http://schemas.microsoft.com/office/powerpoint/2010/main" val="375132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Continuation for RCT studies.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11</a:t>
            </a:fld>
            <a:endParaRPr lang="ko-KR" altLang="en-US"/>
          </a:p>
        </p:txBody>
      </p:sp>
    </p:spTree>
    <p:extLst>
      <p:ext uri="{BB962C8B-B14F-4D97-AF65-F5344CB8AC3E}">
        <p14:creationId xmlns:p14="http://schemas.microsoft.com/office/powerpoint/2010/main" val="344750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8 single arm trial studies</a:t>
            </a:r>
            <a:r>
              <a:rPr lang="en-US" altLang="ko-KR" baseline="0" dirty="0"/>
              <a:t> were identified.</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12</a:t>
            </a:fld>
            <a:endParaRPr lang="ko-KR" altLang="en-US"/>
          </a:p>
        </p:txBody>
      </p:sp>
    </p:spTree>
    <p:extLst>
      <p:ext uri="{BB962C8B-B14F-4D97-AF65-F5344CB8AC3E}">
        <p14:creationId xmlns:p14="http://schemas.microsoft.com/office/powerpoint/2010/main" val="107424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summary, </a:t>
            </a:r>
          </a:p>
          <a:p>
            <a:r>
              <a:rPr lang="en-US" altLang="ko-KR" dirty="0"/>
              <a:t>For the focus</a:t>
            </a:r>
            <a:r>
              <a:rPr lang="en-US" altLang="ko-KR" baseline="0" dirty="0"/>
              <a:t> of study, 19 studies focused on treatment of IGD, but 3 studies focused on prevention.</a:t>
            </a:r>
          </a:p>
          <a:p>
            <a:endParaRPr lang="en-US" altLang="ko-KR" baseline="0" dirty="0"/>
          </a:p>
          <a:p>
            <a:r>
              <a:rPr lang="en-US" altLang="ko-KR" baseline="0" dirty="0"/>
              <a:t>10 studies only included adolescents as </a:t>
            </a:r>
            <a:r>
              <a:rPr lang="en-US" altLang="ko-KR" baseline="0" dirty="0" err="1"/>
              <a:t>pariticpants</a:t>
            </a:r>
            <a:r>
              <a:rPr lang="en-US" altLang="ko-KR" baseline="0" dirty="0"/>
              <a:t>. 5 studies included only college </a:t>
            </a:r>
            <a:r>
              <a:rPr lang="en-US" altLang="ko-KR" baseline="0" dirty="0" err="1"/>
              <a:t>studens</a:t>
            </a:r>
            <a:r>
              <a:rPr lang="en-US" altLang="ko-KR" baseline="0" dirty="0"/>
              <a:t>, 6 studies included adults, 3 studies included both adolescents and adults.</a:t>
            </a:r>
          </a:p>
          <a:p>
            <a:endParaRPr lang="en-US" altLang="ko-KR" baseline="0" dirty="0"/>
          </a:p>
          <a:p>
            <a:r>
              <a:rPr lang="en-US" altLang="ko-KR" baseline="0" dirty="0"/>
              <a:t>Mean no. of sessions was 10.9</a:t>
            </a:r>
          </a:p>
          <a:p>
            <a:r>
              <a:rPr lang="en-US" altLang="ko-KR" baseline="0" dirty="0"/>
              <a:t>Minimum 4 to maximum 24 times.</a:t>
            </a:r>
          </a:p>
          <a:p>
            <a:r>
              <a:rPr lang="en-US" altLang="ko-KR" dirty="0"/>
              <a:t>Mode was</a:t>
            </a:r>
            <a:r>
              <a:rPr lang="en-US" altLang="ko-KR" baseline="0" dirty="0"/>
              <a:t> 8 times.</a:t>
            </a:r>
          </a:p>
          <a:p>
            <a:endParaRPr lang="en-US" altLang="ko-KR" baseline="0" dirty="0"/>
          </a:p>
          <a:p>
            <a:r>
              <a:rPr lang="en-US" altLang="ko-KR" baseline="0" dirty="0"/>
              <a:t>Mean session time was 93.1 minutes.</a:t>
            </a:r>
          </a:p>
          <a:p>
            <a:r>
              <a:rPr lang="en-US" altLang="ko-KR" baseline="0" dirty="0" err="1"/>
              <a:t>Minium</a:t>
            </a:r>
            <a:r>
              <a:rPr lang="en-US" altLang="ko-KR" baseline="0" dirty="0"/>
              <a:t> 40 min to maximum 3 hours.</a:t>
            </a:r>
          </a:p>
          <a:p>
            <a:r>
              <a:rPr lang="en-US" altLang="ko-KR" baseline="0" dirty="0"/>
              <a:t>Mode was 90 minutes.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13</a:t>
            </a:fld>
            <a:endParaRPr lang="ko-KR" altLang="en-US"/>
          </a:p>
        </p:txBody>
      </p:sp>
    </p:spTree>
    <p:extLst>
      <p:ext uri="{BB962C8B-B14F-4D97-AF65-F5344CB8AC3E}">
        <p14:creationId xmlns:p14="http://schemas.microsoft.com/office/powerpoint/2010/main" val="1946416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is results for CBT techniques categorization.</a:t>
            </a:r>
          </a:p>
          <a:p>
            <a:endParaRPr lang="en-US" altLang="ko-KR" dirty="0"/>
          </a:p>
          <a:p>
            <a:r>
              <a:rPr lang="en-US" altLang="ko-KR" dirty="0"/>
              <a:t>As shown</a:t>
            </a:r>
            <a:r>
              <a:rPr lang="en-US" altLang="ko-KR" baseline="0" dirty="0"/>
              <a:t> in this table, cognitive reconstruction, behavior activation, problem solving was widely used.</a:t>
            </a:r>
          </a:p>
          <a:p>
            <a:r>
              <a:rPr lang="en-US" altLang="ko-KR" baseline="0" dirty="0"/>
              <a:t>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14</a:t>
            </a:fld>
            <a:endParaRPr lang="ko-KR" altLang="en-US"/>
          </a:p>
        </p:txBody>
      </p:sp>
    </p:spTree>
    <p:extLst>
      <p:ext uri="{BB962C8B-B14F-4D97-AF65-F5344CB8AC3E}">
        <p14:creationId xmlns:p14="http://schemas.microsoft.com/office/powerpoint/2010/main" val="921528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Problem solving training was included in all studies. </a:t>
            </a:r>
          </a:p>
          <a:p>
            <a:r>
              <a:rPr lang="en-US" altLang="ko-KR" baseline="0" dirty="0"/>
              <a:t>Problem solving training also included some techniques from motivational interview.</a:t>
            </a:r>
          </a:p>
          <a:p>
            <a:endParaRPr lang="en-US" altLang="ko-KR" dirty="0"/>
          </a:p>
          <a:p>
            <a:r>
              <a:rPr lang="en-US" altLang="ko-KR" dirty="0"/>
              <a:t>Cognitive</a:t>
            </a:r>
            <a:r>
              <a:rPr lang="en-US" altLang="ko-KR" baseline="0" dirty="0"/>
              <a:t> reconstruction was also included in almost every studies.</a:t>
            </a:r>
          </a:p>
          <a:p>
            <a:r>
              <a:rPr lang="en-US" altLang="ko-KR" baseline="0" dirty="0"/>
              <a:t>However, method for discovery and reconstruction was slightly different.</a:t>
            </a:r>
          </a:p>
          <a:p>
            <a:endParaRPr lang="en-US" altLang="ko-KR" baseline="0" dirty="0"/>
          </a:p>
          <a:p>
            <a:r>
              <a:rPr lang="en-US" altLang="ko-KR" baseline="0" dirty="0"/>
              <a:t>Behavior activation, stimulus control(also contingency management), emotional regulation skills were widely used.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15</a:t>
            </a:fld>
            <a:endParaRPr lang="ko-KR" altLang="en-US"/>
          </a:p>
        </p:txBody>
      </p:sp>
    </p:spTree>
    <p:extLst>
      <p:ext uri="{BB962C8B-B14F-4D97-AF65-F5344CB8AC3E}">
        <p14:creationId xmlns:p14="http://schemas.microsoft.com/office/powerpoint/2010/main" val="121465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Studies</a:t>
            </a:r>
            <a:r>
              <a:rPr lang="en-US" altLang="ko-KR" baseline="0" dirty="0"/>
              <a:t> which presented details of time location, we identified time allocation for each techniques.</a:t>
            </a:r>
          </a:p>
          <a:p>
            <a:r>
              <a:rPr lang="en-US" altLang="ko-KR" baseline="0" dirty="0"/>
              <a:t>In average, more time was spent in Behavior therapy than cognitive therapy.</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16</a:t>
            </a:fld>
            <a:endParaRPr lang="ko-KR" altLang="en-US"/>
          </a:p>
        </p:txBody>
      </p:sp>
    </p:spTree>
    <p:extLst>
      <p:ext uri="{BB962C8B-B14F-4D97-AF65-F5344CB8AC3E}">
        <p14:creationId xmlns:p14="http://schemas.microsoft.com/office/powerpoint/2010/main" val="1089313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Through this study, we found that CBT programs varied in target, session length, program composition, and included CBT techniques.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E7E6E6">
                    <a:lumMod val="25000"/>
                  </a:srgbClr>
                </a:solidFill>
                <a:latin typeface="나눔스퀘어라운드 Bold" panose="020B0600000101010101" pitchFamily="50" charset="-127"/>
                <a:ea typeface="나눔스퀘어라운드 Bold" panose="020B0600000101010101" pitchFamily="50" charset="-127"/>
              </a:rPr>
              <a:t>Programs more focused on </a:t>
            </a:r>
            <a:r>
              <a:rPr lang="en-US" altLang="ko-KR" sz="1200" dirty="0">
                <a:solidFill>
                  <a:schemeClr val="accent2"/>
                </a:solidFill>
                <a:latin typeface="나눔스퀘어라운드 Bold" panose="020B0600000101010101" pitchFamily="50" charset="-127"/>
                <a:ea typeface="나눔스퀘어라운드 Bold" panose="020B0600000101010101" pitchFamily="50" charset="-127"/>
              </a:rPr>
              <a:t>behavioral therapy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E7E6E6">
                    <a:lumMod val="25000"/>
                  </a:srgbClr>
                </a:solidFill>
                <a:latin typeface="나눔스퀘어라운드 Bold" panose="020B0600000101010101" pitchFamily="50" charset="-127"/>
                <a:ea typeface="나눔스퀘어라운드 Bold" panose="020B0600000101010101" pitchFamily="50" charset="-127"/>
              </a:rPr>
              <a:t>Techniques</a:t>
            </a: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 from 3</a:t>
            </a:r>
            <a:r>
              <a:rPr lang="en-US" altLang="ko-KR" sz="1200" baseline="30000" dirty="0">
                <a:solidFill>
                  <a:srgbClr val="E7E6E6">
                    <a:lumMod val="25000"/>
                  </a:srgbClr>
                </a:solidFill>
                <a:latin typeface="나눔스퀘어라운드 Bold" panose="020B0600000101010101" pitchFamily="50" charset="-127"/>
                <a:ea typeface="나눔스퀘어라운드 Bold" panose="020B0600000101010101" pitchFamily="50" charset="-127"/>
              </a:rPr>
              <a:t>rd</a:t>
            </a: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 wave of CBT, such as MBCT, MI, ACT, or positive psychology was also included as CBT programs.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Every studies or programs had different focus on programs.</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All programs were called ‘CBT’, but details were different.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Even it’s categorized as same technique, such as ‘cognitive reconstruction’, but way to reach cognitive reconstruction was different.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This is also an limitation of this study.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We identified details through articles and supplements however, it did not covered all the manuals and details of programs.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We asked for exact manuals and program summaries for several corresponding authors</a:t>
            </a:r>
            <a:r>
              <a:rPr lang="en-US" altLang="ko-KR" sz="1200" baseline="0" dirty="0">
                <a:solidFill>
                  <a:schemeClr val="tx1"/>
                </a:solidFill>
                <a:latin typeface="+mn-lt"/>
                <a:ea typeface="+mn-ea"/>
              </a:rPr>
              <a:t>, but only few gave manuals. So it was difficult to exclude all the studies which we couldn’t get exact manuals.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solidFill>
                <a:schemeClr val="tx1"/>
              </a:solidFill>
              <a:latin typeface="+mn-lt"/>
              <a:ea typeface="+mn-ea"/>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E7E6E6">
                    <a:lumMod val="25000"/>
                  </a:srgbClr>
                </a:solidFill>
                <a:latin typeface="나눔스퀘어라운드 Bold" panose="020B0600000101010101" pitchFamily="50" charset="-127"/>
                <a:ea typeface="나눔스퀘어라운드 Bold" panose="020B0600000101010101" pitchFamily="50" charset="-127"/>
              </a:rPr>
              <a:t>Description</a:t>
            </a: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 was different study by study.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rPr>
              <a:t>And even 2 psychiatrists reviewed articles independently and discussed, but subjectivity of reviewers should be considered as limitations. </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baseline="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17</a:t>
            </a:fld>
            <a:endParaRPr lang="ko-KR" altLang="en-US"/>
          </a:p>
        </p:txBody>
      </p:sp>
    </p:spTree>
    <p:extLst>
      <p:ext uri="{BB962C8B-B14F-4D97-AF65-F5344CB8AC3E}">
        <p14:creationId xmlns:p14="http://schemas.microsoft.com/office/powerpoint/2010/main" val="275476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However we</a:t>
            </a:r>
            <a:r>
              <a:rPr lang="en-US" altLang="ko-KR" baseline="0" dirty="0"/>
              <a:t> need theory and evidence-based standardization of IA/IGD CBT programs.</a:t>
            </a:r>
          </a:p>
          <a:p>
            <a:r>
              <a:rPr lang="en-US" altLang="ko-KR" baseline="0" dirty="0"/>
              <a:t>We should make consensus about target of intervention. </a:t>
            </a:r>
          </a:p>
          <a:p>
            <a:r>
              <a:rPr lang="en-US" altLang="ko-KR" baseline="0" dirty="0"/>
              <a:t>To make this, we have to do more research about cognitive-behavior characteristics of patients and comorbid disorders.</a:t>
            </a:r>
          </a:p>
          <a:p>
            <a:endParaRPr lang="en-US" altLang="ko-KR" baseline="0" dirty="0"/>
          </a:p>
          <a:p>
            <a:r>
              <a:rPr lang="en-US" altLang="ko-KR" baseline="0" dirty="0"/>
              <a:t>I plan to develop evidence-based intervention program.</a:t>
            </a:r>
          </a:p>
          <a:p>
            <a:r>
              <a:rPr lang="en-US" altLang="ko-KR" baseline="0" dirty="0"/>
              <a:t>I’m collaborating with Dr. </a:t>
            </a:r>
            <a:r>
              <a:rPr lang="en-US" altLang="ko-KR" baseline="0" dirty="0" err="1"/>
              <a:t>Lindenberg’s</a:t>
            </a:r>
            <a:r>
              <a:rPr lang="en-US" altLang="ko-KR" baseline="0" dirty="0"/>
              <a:t> PROTECT study.  </a:t>
            </a:r>
          </a:p>
          <a:p>
            <a:r>
              <a:rPr lang="en-US" altLang="ko-KR" baseline="0" dirty="0"/>
              <a:t>Also I plan to identify effectiveness of program, based on CBT technique.</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18</a:t>
            </a:fld>
            <a:endParaRPr lang="ko-KR" altLang="en-US"/>
          </a:p>
        </p:txBody>
      </p:sp>
    </p:spTree>
    <p:extLst>
      <p:ext uri="{BB962C8B-B14F-4D97-AF65-F5344CB8AC3E}">
        <p14:creationId xmlns:p14="http://schemas.microsoft.com/office/powerpoint/2010/main" val="950023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CCCC533-06C1-4F79-8CC6-84743FBBDB04}"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666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 started research on IUD/GD</a:t>
            </a:r>
            <a:r>
              <a:rPr lang="en-US" altLang="ko-KR" baseline="0" dirty="0"/>
              <a:t> CBT, because my hospital organized a center for non-pharmaceutical, psycho-social intervention in psychiatry.</a:t>
            </a:r>
          </a:p>
          <a:p>
            <a:endParaRPr lang="en-US" altLang="ko-KR" baseline="0" dirty="0"/>
          </a:p>
          <a:p>
            <a:r>
              <a:rPr lang="en-US" altLang="ko-KR" baseline="0" dirty="0"/>
              <a:t>The center is named as ‘the SHIM’, which is an abbreviation for SNUH Health In Mind. And also ‘the’ means ‘more’ and ‘shim’ means ‘rest in Korean. So it means ‘more rest’ to patients.</a:t>
            </a:r>
          </a:p>
          <a:p>
            <a:endParaRPr lang="en-US" altLang="ko-KR" baseline="0" dirty="0"/>
          </a:p>
          <a:p>
            <a:r>
              <a:rPr lang="en-US" altLang="ko-KR" baseline="0" dirty="0"/>
              <a:t>The project is donated by Korean Publisher ‘</a:t>
            </a:r>
            <a:r>
              <a:rPr lang="en-US" altLang="ko-KR" baseline="0" dirty="0" err="1"/>
              <a:t>Sinsago</a:t>
            </a:r>
            <a:r>
              <a:rPr lang="en-US" altLang="ko-KR" baseline="0" dirty="0"/>
              <a:t>’. They make textbooks, books for kids &amp; adolescents. </a:t>
            </a:r>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2</a:t>
            </a:fld>
            <a:endParaRPr lang="ko-KR" altLang="en-US"/>
          </a:p>
        </p:txBody>
      </p:sp>
    </p:spTree>
    <p:extLst>
      <p:ext uri="{BB962C8B-B14F-4D97-AF65-F5344CB8AC3E}">
        <p14:creationId xmlns:p14="http://schemas.microsoft.com/office/powerpoint/2010/main" val="163092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Thank you</a:t>
            </a:r>
            <a:r>
              <a:rPr lang="en-US" altLang="ko-KR" baseline="0" dirty="0"/>
              <a:t> for listening.</a:t>
            </a:r>
          </a:p>
          <a:p>
            <a:r>
              <a:rPr lang="en-US" altLang="ko-KR" baseline="0" dirty="0"/>
              <a:t>If you have any questions, please ask through my e-mail. </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20</a:t>
            </a:fld>
            <a:endParaRPr lang="ko-KR" altLang="en-US"/>
          </a:p>
        </p:txBody>
      </p:sp>
    </p:spTree>
    <p:extLst>
      <p:ext uri="{BB962C8B-B14F-4D97-AF65-F5344CB8AC3E}">
        <p14:creationId xmlns:p14="http://schemas.microsoft.com/office/powerpoint/2010/main" val="323518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Now, Let’s</a:t>
            </a:r>
            <a:r>
              <a:rPr lang="en-US" altLang="ko-KR" baseline="0" dirty="0"/>
              <a:t> start about my study.</a:t>
            </a:r>
          </a:p>
          <a:p>
            <a:r>
              <a:rPr lang="en-US" altLang="ko-KR" baseline="0" dirty="0"/>
              <a:t>As you all know, due to growth of IT and gaming industry, internet addiction and gaming disorder became serious mental health issues globally.</a:t>
            </a:r>
          </a:p>
          <a:p>
            <a:r>
              <a:rPr lang="en-US" altLang="ko-KR" baseline="0" dirty="0"/>
              <a:t>This graph is a epidemiologic study about IGD in Korea. About 20% of adolescents are high-risk of IGD. Especially boys, high-risk adolescents were about 25%.  </a:t>
            </a:r>
          </a:p>
          <a:p>
            <a:r>
              <a:rPr lang="en-US" altLang="ko-KR" baseline="0" dirty="0"/>
              <a:t>It’s really serious, especially east Asian countries like Korea. </a:t>
            </a:r>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3</a:t>
            </a:fld>
            <a:endParaRPr lang="ko-KR" altLang="en-US"/>
          </a:p>
        </p:txBody>
      </p:sp>
    </p:spTree>
    <p:extLst>
      <p:ext uri="{BB962C8B-B14F-4D97-AF65-F5344CB8AC3E}">
        <p14:creationId xmlns:p14="http://schemas.microsoft.com/office/powerpoint/2010/main" val="373638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the prevention</a:t>
            </a:r>
            <a:r>
              <a:rPr lang="en-US" altLang="ko-KR" baseline="0" dirty="0"/>
              <a:t> and treatment of IUD/GD, CBT is widely used.</a:t>
            </a:r>
          </a:p>
          <a:p>
            <a:r>
              <a:rPr lang="en-US" altLang="ko-KR" baseline="0" dirty="0"/>
              <a:t>Many systematic reviews and meta-analysis showed effectiveness of CBT in both prevention and treatment.</a:t>
            </a:r>
          </a:p>
          <a:p>
            <a:r>
              <a:rPr lang="en-US" altLang="ko-KR" baseline="0" dirty="0"/>
              <a:t>However, the CBT programs done by each study groups were very diverse.</a:t>
            </a:r>
          </a:p>
          <a:p>
            <a:endParaRPr lang="en-US" altLang="ko-KR" baseline="0" dirty="0"/>
          </a:p>
          <a:p>
            <a:r>
              <a:rPr lang="en-US" altLang="ko-KR" baseline="0" dirty="0"/>
              <a:t>I was interested about developing programs for Korean adolescents, </a:t>
            </a:r>
          </a:p>
          <a:p>
            <a:r>
              <a:rPr lang="en-US" altLang="ko-KR" baseline="0" dirty="0"/>
              <a:t>However the programs were too diverse, so I wondered how to make programs. </a:t>
            </a:r>
          </a:p>
          <a:p>
            <a:endParaRPr lang="en-US" altLang="ko-KR" baseline="0" dirty="0"/>
          </a:p>
          <a:p>
            <a:r>
              <a:rPr lang="en-US" altLang="ko-KR" baseline="0" dirty="0"/>
              <a:t>So first of all, I reviewed CBT programs of previously published studies, and compared them.</a:t>
            </a:r>
          </a:p>
          <a:p>
            <a:r>
              <a:rPr lang="en-US" altLang="ko-KR" baseline="0" dirty="0"/>
              <a:t>This study was aim to review contents and CBT techniques reported in previous studies.  </a:t>
            </a:r>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4</a:t>
            </a:fld>
            <a:endParaRPr lang="ko-KR" altLang="en-US"/>
          </a:p>
        </p:txBody>
      </p:sp>
    </p:spTree>
    <p:extLst>
      <p:ext uri="{BB962C8B-B14F-4D97-AF65-F5344CB8AC3E}">
        <p14:creationId xmlns:p14="http://schemas.microsoft.com/office/powerpoint/2010/main" val="327872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This is</a:t>
            </a:r>
            <a:r>
              <a:rPr lang="en-US" altLang="ko-KR" baseline="0" dirty="0"/>
              <a:t> study method.</a:t>
            </a:r>
          </a:p>
          <a:p>
            <a:endParaRPr lang="en-US" altLang="ko-KR" baseline="0" dirty="0"/>
          </a:p>
          <a:p>
            <a:r>
              <a:rPr lang="en-US" altLang="ko-KR" baseline="0" dirty="0"/>
              <a:t>Database search was done in 6 database, Ovid </a:t>
            </a:r>
            <a:r>
              <a:rPr lang="en-US" altLang="ko-KR" baseline="0" dirty="0" err="1"/>
              <a:t>medline</a:t>
            </a:r>
            <a:r>
              <a:rPr lang="en-US" altLang="ko-KR" baseline="0" dirty="0"/>
              <a:t>, EMBASE, Cochrane Library, CINAHL, </a:t>
            </a:r>
            <a:r>
              <a:rPr lang="en-US" altLang="ko-KR" baseline="0" dirty="0" err="1"/>
              <a:t>PsycINFO</a:t>
            </a:r>
            <a:r>
              <a:rPr lang="en-US" altLang="ko-KR" baseline="0" dirty="0"/>
              <a:t>, World of Science.</a:t>
            </a:r>
          </a:p>
          <a:p>
            <a:r>
              <a:rPr lang="en-US" altLang="ko-KR" baseline="0" dirty="0"/>
              <a:t>Professional l</a:t>
            </a:r>
            <a:r>
              <a:rPr lang="en-US" altLang="ko-KR" dirty="0"/>
              <a:t>ibrarian in SNU College of Medicine library helped</a:t>
            </a:r>
            <a:r>
              <a:rPr lang="en-US" altLang="ko-KR" baseline="0" dirty="0"/>
              <a:t> us to find keywords and make search logics.</a:t>
            </a:r>
          </a:p>
          <a:p>
            <a:endParaRPr lang="en-US" altLang="ko-KR" baseline="0" dirty="0"/>
          </a:p>
          <a:p>
            <a:r>
              <a:rPr lang="en-US" altLang="ko-KR" baseline="0" dirty="0"/>
              <a:t>Our keyword included terms Internet, game, SNS, computer, smartphone addiction/disorder and Cognitive Behavioral Therapy as an intervention.</a:t>
            </a:r>
          </a:p>
          <a:p>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5</a:t>
            </a:fld>
            <a:endParaRPr lang="ko-KR" altLang="en-US"/>
          </a:p>
        </p:txBody>
      </p:sp>
    </p:spTree>
    <p:extLst>
      <p:ext uri="{BB962C8B-B14F-4D97-AF65-F5344CB8AC3E}">
        <p14:creationId xmlns:p14="http://schemas.microsoft.com/office/powerpoint/2010/main" val="212792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Details of search terms and logics are</a:t>
            </a:r>
            <a:r>
              <a:rPr lang="en-US" altLang="ko-KR" baseline="0" dirty="0"/>
              <a:t> shown here.</a:t>
            </a:r>
          </a:p>
          <a:p>
            <a:r>
              <a:rPr lang="en-US" altLang="ko-KR" baseline="0" dirty="0"/>
              <a:t>This one is for </a:t>
            </a:r>
            <a:r>
              <a:rPr lang="en-US" altLang="ko-KR" baseline="0" dirty="0" err="1"/>
              <a:t>ovid</a:t>
            </a:r>
            <a:r>
              <a:rPr lang="en-US" altLang="ko-KR" baseline="0" dirty="0"/>
              <a:t> </a:t>
            </a:r>
            <a:r>
              <a:rPr lang="en-US" altLang="ko-KR" baseline="0" dirty="0" err="1"/>
              <a:t>medline</a:t>
            </a:r>
            <a:r>
              <a:rPr lang="en-US" altLang="ko-KR" baseline="0" dirty="0"/>
              <a:t>, and we made similar but little different search logic for different databases.</a:t>
            </a:r>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6</a:t>
            </a:fld>
            <a:endParaRPr lang="ko-KR" altLang="en-US"/>
          </a:p>
        </p:txBody>
      </p:sp>
    </p:spTree>
    <p:extLst>
      <p:ext uri="{BB962C8B-B14F-4D97-AF65-F5344CB8AC3E}">
        <p14:creationId xmlns:p14="http://schemas.microsoft.com/office/powerpoint/2010/main" val="38197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a:t>
            </a:r>
            <a:r>
              <a:rPr lang="en-US" altLang="ko-KR" baseline="0" dirty="0"/>
              <a:t> psychiatrist, me and another Dr. Park (he is not a family member of mine) reviewed article and selected articles. We reviewed titles and abstracts of articles.</a:t>
            </a:r>
          </a:p>
          <a:p>
            <a:endParaRPr lang="en-US" altLang="ko-KR" baseline="0" dirty="0"/>
          </a:p>
          <a:p>
            <a:r>
              <a:rPr lang="en-US" altLang="ko-KR" baseline="0" dirty="0"/>
              <a:t>Inclusion criteria was like this.</a:t>
            </a:r>
          </a:p>
          <a:p>
            <a:r>
              <a:rPr lang="en-US" altLang="ko-KR" baseline="0" dirty="0"/>
              <a:t>Problem/Participants were IUD, GD, problematic smartphone use.</a:t>
            </a:r>
          </a:p>
          <a:p>
            <a:r>
              <a:rPr lang="en-US" altLang="ko-KR" baseline="0" dirty="0"/>
              <a:t>We excluded studies mainly focused on anxiety, depression, ADHD, SUD, gambling patients, and so on.</a:t>
            </a:r>
          </a:p>
          <a:p>
            <a:r>
              <a:rPr lang="en-US" altLang="ko-KR" baseline="0" dirty="0"/>
              <a:t>Intervention was CBT.</a:t>
            </a:r>
          </a:p>
          <a:p>
            <a:r>
              <a:rPr lang="en-US" altLang="ko-KR" baseline="0" dirty="0"/>
              <a:t>We excluded studies mainly focused on DBT, MET, Mindfulness, counselling, psychotherapy, music therapy, and so on.</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7</a:t>
            </a:fld>
            <a:endParaRPr lang="ko-KR" altLang="en-US"/>
          </a:p>
        </p:txBody>
      </p:sp>
    </p:spTree>
    <p:extLst>
      <p:ext uri="{BB962C8B-B14F-4D97-AF65-F5344CB8AC3E}">
        <p14:creationId xmlns:p14="http://schemas.microsoft.com/office/powerpoint/2010/main" val="67679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is flowchart for study selection.</a:t>
            </a:r>
          </a:p>
          <a:p>
            <a:r>
              <a:rPr lang="en-US" altLang="ko-KR" dirty="0"/>
              <a:t>Total</a:t>
            </a:r>
            <a:r>
              <a:rPr lang="en-US" altLang="ko-KR" baseline="0" dirty="0"/>
              <a:t> 4860 articles were identified by search logic.</a:t>
            </a:r>
          </a:p>
          <a:p>
            <a:r>
              <a:rPr lang="en-US" altLang="ko-KR" baseline="0" dirty="0"/>
              <a:t>We excluded irrelevant studies, which mainly focus on other disorders, and not an intervention studies. </a:t>
            </a:r>
          </a:p>
          <a:p>
            <a:r>
              <a:rPr lang="en-US" altLang="ko-KR" baseline="0" dirty="0"/>
              <a:t>Among 276 articles, we excluded interventions not mainly focus on CBT, such as ACT, DBD, CBI, MI. camp based, or online intervention were excluded. Review articles, protocols, abstracts were excluded. </a:t>
            </a:r>
          </a:p>
          <a:p>
            <a:r>
              <a:rPr lang="en-US" altLang="ko-KR" baseline="0" dirty="0"/>
              <a:t>Languages written in other languages and unavailable for full texts were excluded.</a:t>
            </a:r>
          </a:p>
          <a:p>
            <a:endParaRPr lang="en-US" altLang="ko-KR" baseline="0" dirty="0"/>
          </a:p>
          <a:p>
            <a:r>
              <a:rPr lang="en-US" altLang="ko-KR" baseline="0" dirty="0"/>
              <a:t>Finally, 14 RCTs and 8 single-arm trials were included</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8</a:t>
            </a:fld>
            <a:endParaRPr lang="ko-KR" altLang="en-US"/>
          </a:p>
        </p:txBody>
      </p:sp>
    </p:spTree>
    <p:extLst>
      <p:ext uri="{BB962C8B-B14F-4D97-AF65-F5344CB8AC3E}">
        <p14:creationId xmlns:p14="http://schemas.microsoft.com/office/powerpoint/2010/main" val="2937925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a:t>
            </a:r>
            <a:r>
              <a:rPr lang="en-US" altLang="ko-KR" baseline="0" dirty="0"/>
              <a:t> psychiatrists read full texts of article and supplementary materials, and identified CBT programs.</a:t>
            </a:r>
          </a:p>
          <a:p>
            <a:r>
              <a:rPr lang="en-US" altLang="ko-KR" baseline="0" dirty="0"/>
              <a:t>We independently reviewed CBT programs, and categorized in category like this.</a:t>
            </a:r>
          </a:p>
          <a:p>
            <a:r>
              <a:rPr lang="en-US" altLang="ko-KR" baseline="0" dirty="0"/>
              <a:t>If we had an mismatch, we discussed and came to an agreement. </a:t>
            </a:r>
          </a:p>
          <a:p>
            <a:endParaRPr lang="en-US" altLang="ko-KR" baseline="0" dirty="0"/>
          </a:p>
          <a:p>
            <a:r>
              <a:rPr lang="en-US" altLang="ko-KR" baseline="0" dirty="0"/>
              <a:t>Cognitive therapy techniques included</a:t>
            </a:r>
          </a:p>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Psycho-education</a:t>
            </a:r>
          </a:p>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Cognitive reconstruction</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Thought Record</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Behavioral experiment</a:t>
            </a:r>
            <a:endParaRPr lang="ko-KR" altLang="en-US" dirty="0">
              <a:latin typeface="나눔스퀘어라운드 Bold" panose="020B0600000101010101" pitchFamily="50" charset="-127"/>
              <a:ea typeface="나눔스퀘어라운드 Bold" panose="020B0600000101010101" pitchFamily="50" charset="-127"/>
            </a:endParaRPr>
          </a:p>
          <a:p>
            <a:endParaRPr lang="en-US" altLang="ko-KR" dirty="0"/>
          </a:p>
          <a:p>
            <a:r>
              <a:rPr lang="en-US" altLang="ko-KR" dirty="0"/>
              <a:t>And behavior therapy techniques included</a:t>
            </a:r>
          </a:p>
          <a:p>
            <a:pPr marL="171450" indent="-171450">
              <a:buFont typeface="Arial" panose="020B0604020202020204" pitchFamily="34" charset="0"/>
              <a:buChar char="•"/>
            </a:pPr>
            <a:r>
              <a:rPr lang="en-US" altLang="ko-KR" dirty="0"/>
              <a:t>Self-monitoring</a:t>
            </a:r>
          </a:p>
          <a:p>
            <a:pPr marL="171450" indent="-171450">
              <a:buFont typeface="Arial" panose="020B0604020202020204" pitchFamily="34" charset="0"/>
              <a:buChar char="•"/>
            </a:pPr>
            <a:r>
              <a:rPr lang="en-US" altLang="ko-KR" dirty="0"/>
              <a:t>Behavior activation</a:t>
            </a:r>
          </a:p>
          <a:p>
            <a:pPr marL="171450" indent="-171450">
              <a:buFont typeface="Arial" panose="020B0604020202020204" pitchFamily="34" charset="0"/>
              <a:buChar char="•"/>
            </a:pPr>
            <a:r>
              <a:rPr lang="en-US" altLang="ko-KR" dirty="0"/>
              <a:t>Exposure</a:t>
            </a:r>
          </a:p>
          <a:p>
            <a:pPr marL="171450" indent="-171450">
              <a:buFont typeface="Arial" panose="020B0604020202020204" pitchFamily="34" charset="0"/>
              <a:buChar char="•"/>
            </a:pPr>
            <a:r>
              <a:rPr lang="en-US" altLang="ko-KR" dirty="0"/>
              <a:t>Contingency management </a:t>
            </a:r>
          </a:p>
          <a:p>
            <a:pPr marL="171450" indent="-171450">
              <a:buFont typeface="Arial" panose="020B0604020202020204" pitchFamily="34" charset="0"/>
              <a:buChar char="•"/>
            </a:pPr>
            <a:r>
              <a:rPr lang="en-US" altLang="ko-KR" dirty="0"/>
              <a:t>     (Stimulus control)</a:t>
            </a:r>
          </a:p>
          <a:p>
            <a:pPr marL="171450" indent="-171450">
              <a:buFont typeface="Arial" panose="020B0604020202020204" pitchFamily="34" charset="0"/>
              <a:buChar char="•"/>
            </a:pPr>
            <a:r>
              <a:rPr lang="en-US" altLang="ko-KR" dirty="0"/>
              <a:t>Emotional Regulation</a:t>
            </a:r>
          </a:p>
          <a:p>
            <a:pPr marL="171450" indent="-171450">
              <a:buFont typeface="Arial" panose="020B0604020202020204" pitchFamily="34" charset="0"/>
              <a:buChar char="•"/>
            </a:pPr>
            <a:r>
              <a:rPr lang="en-US" altLang="ko-KR" dirty="0"/>
              <a:t>Problem solving training</a:t>
            </a:r>
          </a:p>
          <a:p>
            <a:endParaRPr lang="ko-KR" altLang="en-US" dirty="0"/>
          </a:p>
        </p:txBody>
      </p:sp>
      <p:sp>
        <p:nvSpPr>
          <p:cNvPr id="4" name="슬라이드 번호 개체 틀 3"/>
          <p:cNvSpPr>
            <a:spLocks noGrp="1"/>
          </p:cNvSpPr>
          <p:nvPr>
            <p:ph type="sldNum" sz="quarter" idx="10"/>
          </p:nvPr>
        </p:nvSpPr>
        <p:spPr/>
        <p:txBody>
          <a:bodyPr/>
          <a:lstStyle/>
          <a:p>
            <a:fld id="{DCCCC533-06C1-4F79-8CC6-84743FBBDB04}" type="slidenum">
              <a:rPr lang="ko-KR" altLang="en-US" smtClean="0"/>
              <a:t>9</a:t>
            </a:fld>
            <a:endParaRPr lang="ko-KR" altLang="en-US"/>
          </a:p>
        </p:txBody>
      </p:sp>
    </p:spTree>
    <p:extLst>
      <p:ext uri="{BB962C8B-B14F-4D97-AF65-F5344CB8AC3E}">
        <p14:creationId xmlns:p14="http://schemas.microsoft.com/office/powerpoint/2010/main" val="3475425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1557019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329823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439056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48428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206590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100712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845886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1248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1091287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4036948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B4D05D8A-C572-4ED6-9BF4-8BF12D399983}" type="datetimeFigureOut">
              <a:rPr lang="ko-KR" altLang="en-US" smtClean="0"/>
              <a:t>2022-10-31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866946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D05D8A-C572-4ED6-9BF4-8BF12D399983}" type="datetimeFigureOut">
              <a:rPr lang="ko-KR" altLang="en-US" smtClean="0"/>
              <a:t>2022-10-31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7596EA-09B2-4F20-B22D-AC03DEA0B276}" type="slidenum">
              <a:rPr lang="ko-KR" altLang="en-US" smtClean="0"/>
              <a:t>‹#›</a:t>
            </a:fld>
            <a:endParaRPr lang="ko-KR" altLang="en-US"/>
          </a:p>
        </p:txBody>
      </p:sp>
    </p:spTree>
    <p:extLst>
      <p:ext uri="{BB962C8B-B14F-4D97-AF65-F5344CB8AC3E}">
        <p14:creationId xmlns:p14="http://schemas.microsoft.com/office/powerpoint/2010/main" val="450330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jp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cid:ii_l8lq80xf0"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cid:ii_l8mtqwug0"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직사각형 4"/>
          <p:cNvSpPr/>
          <p:nvPr/>
        </p:nvSpPr>
        <p:spPr>
          <a:xfrm>
            <a:off x="2145566" y="2355005"/>
            <a:ext cx="7325415" cy="181588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000" b="1" spc="-150" noProof="0" dirty="0">
                <a:solidFill>
                  <a:schemeClr val="bg1">
                    <a:lumMod val="95000"/>
                  </a:schemeClr>
                </a:solidFill>
                <a:latin typeface="나눔스퀘어라운드 ExtraBold" panose="020B0600000101010101" pitchFamily="50" charset="-127"/>
                <a:ea typeface="나눔스퀘어라운드 ExtraBold" panose="020B0600000101010101" pitchFamily="50" charset="-127"/>
                <a:cs typeface="Arial Unicode MS" panose="020B0604020202020204" pitchFamily="50" charset="-127"/>
              </a:rPr>
              <a:t>Review of CBT Programs on Gaming/Internet Use Disorder</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150" normalizeH="0" baseline="0" dirty="0">
                <a:ln>
                  <a:noFill/>
                </a:ln>
                <a:solidFill>
                  <a:schemeClr val="bg1">
                    <a:lumMod val="95000"/>
                  </a:schemeClr>
                </a:solidFill>
                <a:effectLst/>
                <a:uLnTx/>
                <a:uFillTx/>
                <a:latin typeface="나눔스퀘어라운드 Bold" panose="020B0600000101010101" pitchFamily="50" charset="-127"/>
                <a:ea typeface="나눔스퀘어라운드 Bold" panose="020B0600000101010101" pitchFamily="50" charset="-127"/>
                <a:cs typeface="Arial Unicode MS" panose="020B0604020202020204" pitchFamily="50" charset="-127"/>
              </a:rPr>
              <a:t>:</a:t>
            </a:r>
            <a:r>
              <a:rPr kumimoji="0" lang="en-US" altLang="ko-KR" sz="3200" b="1" i="0" u="none" strike="noStrike" kern="1200" cap="none" spc="-150" normalizeH="0" dirty="0">
                <a:ln>
                  <a:noFill/>
                </a:ln>
                <a:solidFill>
                  <a:schemeClr val="bg1">
                    <a:lumMod val="95000"/>
                  </a:schemeClr>
                </a:solidFill>
                <a:effectLst/>
                <a:uLnTx/>
                <a:uFillTx/>
                <a:latin typeface="나눔스퀘어라운드 Bold" panose="020B0600000101010101" pitchFamily="50" charset="-127"/>
                <a:ea typeface="나눔스퀘어라운드 Bold" panose="020B0600000101010101" pitchFamily="50" charset="-127"/>
                <a:cs typeface="Arial Unicode MS" panose="020B0604020202020204" pitchFamily="50" charset="-127"/>
              </a:rPr>
              <a:t> Focusing on CBT Techniques used</a:t>
            </a:r>
            <a:endParaRPr kumimoji="0" lang="en-US" altLang="ko-KR" sz="3200" b="1" i="0" u="none" strike="noStrike" kern="1200" cap="none" spc="-150" normalizeH="0" baseline="0" noProof="0" dirty="0">
              <a:ln>
                <a:noFill/>
              </a:ln>
              <a:solidFill>
                <a:schemeClr val="bg1">
                  <a:lumMod val="95000"/>
                </a:schemeClr>
              </a:solidFill>
              <a:effectLst/>
              <a:uLnTx/>
              <a:uFillTx/>
              <a:latin typeface="나눔스퀘어라운드 Bold" panose="020B0600000101010101" pitchFamily="50" charset="-127"/>
              <a:ea typeface="나눔스퀘어라운드 Bold" panose="020B0600000101010101" pitchFamily="50" charset="-127"/>
              <a:cs typeface="Arial Unicode MS" panose="020B0604020202020204" pitchFamily="50" charset="-127"/>
            </a:endParaRPr>
          </a:p>
        </p:txBody>
      </p:sp>
      <p:pic>
        <p:nvPicPr>
          <p:cNvPr id="8" name="그림 7">
            <a:extLst>
              <a:ext uri="{FF2B5EF4-FFF2-40B4-BE49-F238E27FC236}">
                <a16:creationId xmlns="" xmlns:a16="http://schemas.microsoft.com/office/drawing/2014/main" id="{E99B5AE6-4713-4BC1-8130-1B73CD94B6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51798" y="3328892"/>
            <a:ext cx="1252602" cy="1103669"/>
          </a:xfrm>
          <a:prstGeom prst="rect">
            <a:avLst/>
          </a:prstGeom>
        </p:spPr>
      </p:pic>
      <p:sp>
        <p:nvSpPr>
          <p:cNvPr id="10" name="직사각형 9">
            <a:extLst>
              <a:ext uri="{FF2B5EF4-FFF2-40B4-BE49-F238E27FC236}">
                <a16:creationId xmlns="" xmlns:a16="http://schemas.microsoft.com/office/drawing/2014/main" id="{4E377EB0-B8A1-4942-9935-A3D8595EFF82}"/>
              </a:ext>
            </a:extLst>
          </p:cNvPr>
          <p:cNvSpPr/>
          <p:nvPr/>
        </p:nvSpPr>
        <p:spPr>
          <a:xfrm>
            <a:off x="3818445" y="4983370"/>
            <a:ext cx="3979655" cy="892552"/>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spc="-150" dirty="0">
                <a:solidFill>
                  <a:prstClr val="white">
                    <a:lumMod val="95000"/>
                  </a:prstClr>
                </a:solidFill>
                <a:latin typeface="나눔스퀘어라운드 Regular" panose="020B0600000101010101" pitchFamily="50" charset="-127"/>
                <a:ea typeface="나눔스퀘어라운드 Regular" panose="020B0600000101010101" pitchFamily="50" charset="-127"/>
              </a:rPr>
              <a:t>Seoul National University </a:t>
            </a:r>
            <a:r>
              <a:rPr lang="en-US" altLang="ko-KR" sz="1600" spc="-150" dirty="0" smtClean="0">
                <a:solidFill>
                  <a:prstClr val="white">
                    <a:lumMod val="95000"/>
                  </a:prstClr>
                </a:solidFill>
                <a:latin typeface="나눔스퀘어라운드 Regular" panose="020B0600000101010101" pitchFamily="50" charset="-127"/>
                <a:ea typeface="나눔스퀘어라운드 Regular" panose="020B0600000101010101" pitchFamily="50" charset="-127"/>
              </a:rPr>
              <a:t>Hospital</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spc="-150" dirty="0" smtClean="0">
                <a:solidFill>
                  <a:prstClr val="white">
                    <a:lumMod val="95000"/>
                  </a:prstClr>
                </a:solidFill>
                <a:latin typeface="나눔스퀘어라운드 Regular" panose="020B0600000101010101" pitchFamily="50" charset="-127"/>
                <a:ea typeface="나눔스퀘어라운드 Regular" panose="020B0600000101010101" pitchFamily="50" charset="-127"/>
              </a:rPr>
              <a:t>Clinical &amp; Research Fellow in Addiction</a:t>
            </a:r>
            <a:endParaRPr lang="en-US" altLang="ko-KR" sz="1600" spc="-150" dirty="0">
              <a:solidFill>
                <a:prstClr val="white">
                  <a:lumMod val="95000"/>
                </a:prstClr>
              </a:solidFill>
              <a:latin typeface="나눔스퀘어라운드 Regular" panose="020B0600000101010101" pitchFamily="50" charset="-127"/>
              <a:ea typeface="나눔스퀘어라운드 Regular"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150" normalizeH="0" baseline="0" noProof="0" dirty="0" err="1">
                <a:ln>
                  <a:noFill/>
                </a:ln>
                <a:solidFill>
                  <a:prstClr val="white">
                    <a:lumMod val="95000"/>
                  </a:prstClr>
                </a:solidFill>
                <a:effectLst/>
                <a:uLnTx/>
                <a:uFillTx/>
                <a:latin typeface="나눔스퀘어라운드 ExtraBold" panose="020B0600000101010101" pitchFamily="50" charset="-127"/>
                <a:ea typeface="나눔스퀘어라운드 ExtraBold" panose="020B0600000101010101" pitchFamily="50" charset="-127"/>
              </a:rPr>
              <a:t>Seon</a:t>
            </a:r>
            <a:r>
              <a:rPr kumimoji="0" lang="en-US" altLang="ko-KR" sz="2000" b="0" i="0" u="none" strike="noStrike" kern="1200" cap="none" spc="-150" normalizeH="0" noProof="0" dirty="0">
                <a:ln>
                  <a:noFill/>
                </a:ln>
                <a:solidFill>
                  <a:prstClr val="white">
                    <a:lumMod val="95000"/>
                  </a:prstClr>
                </a:solidFill>
                <a:effectLst/>
                <a:uLnTx/>
                <a:uFillTx/>
                <a:latin typeface="나눔스퀘어라운드 ExtraBold" panose="020B0600000101010101" pitchFamily="50" charset="-127"/>
                <a:ea typeface="나눔스퀘어라운드 ExtraBold" panose="020B0600000101010101" pitchFamily="50" charset="-127"/>
              </a:rPr>
              <a:t> Young Park</a:t>
            </a:r>
            <a:endParaRPr kumimoji="0" lang="en-US" altLang="ko-KR" sz="2000" b="0" i="0" u="none" strike="noStrike" kern="1200" cap="none" spc="-150" normalizeH="0" baseline="0" noProof="0" dirty="0">
              <a:ln>
                <a:noFill/>
              </a:ln>
              <a:solidFill>
                <a:prstClr val="white">
                  <a:lumMod val="95000"/>
                </a:prstClr>
              </a:solidFill>
              <a:effectLst/>
              <a:uLnTx/>
              <a:uFillTx/>
              <a:latin typeface="나눔스퀘어라운드 ExtraBold" panose="020B0600000101010101" pitchFamily="50" charset="-127"/>
              <a:ea typeface="나눔스퀘어라운드 ExtraBold" panose="020B0600000101010101" pitchFamily="50" charset="-127"/>
            </a:endParaRPr>
          </a:p>
        </p:txBody>
      </p:sp>
      <p:sp>
        <p:nvSpPr>
          <p:cNvPr id="6" name="직사각형 5">
            <a:extLst>
              <a:ext uri="{FF2B5EF4-FFF2-40B4-BE49-F238E27FC236}">
                <a16:creationId xmlns="" xmlns:a16="http://schemas.microsoft.com/office/drawing/2014/main" id="{AFA47CDD-476A-4AC8-8D08-F7297FADD786}"/>
              </a:ext>
            </a:extLst>
          </p:cNvPr>
          <p:cNvSpPr/>
          <p:nvPr/>
        </p:nvSpPr>
        <p:spPr>
          <a:xfrm>
            <a:off x="616537" y="1046160"/>
            <a:ext cx="2469563" cy="400110"/>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spc="-150" dirty="0" smtClean="0">
                <a:solidFill>
                  <a:prstClr val="white">
                    <a:lumMod val="95000"/>
                  </a:prstClr>
                </a:solidFill>
                <a:latin typeface="나눔스퀘어라운드 ExtraBold" panose="020B0600000101010101" pitchFamily="50" charset="-127"/>
                <a:ea typeface="나눔스퀘어라운드 ExtraBold" panose="020B0600000101010101" pitchFamily="50" charset="-127"/>
              </a:rPr>
              <a:t>BESETO </a:t>
            </a:r>
            <a:r>
              <a:rPr kumimoji="0" lang="en-US" altLang="ko-KR" sz="2000" b="0" i="0" u="none" strike="noStrike" kern="1200" cap="none" spc="-150" normalizeH="0" baseline="0" noProof="0" dirty="0" smtClean="0">
                <a:ln>
                  <a:noFill/>
                </a:ln>
                <a:solidFill>
                  <a:prstClr val="white">
                    <a:lumMod val="95000"/>
                  </a:prstClr>
                </a:solidFill>
                <a:effectLst/>
                <a:uLnTx/>
                <a:uFillTx/>
                <a:latin typeface="나눔스퀘어라운드 ExtraBold" panose="020B0600000101010101" pitchFamily="50" charset="-127"/>
                <a:ea typeface="나눔스퀘어라운드 ExtraBold" panose="020B0600000101010101" pitchFamily="50" charset="-127"/>
              </a:rPr>
              <a:t>2022</a:t>
            </a:r>
            <a:endParaRPr kumimoji="0" lang="en-US" altLang="ko-KR" sz="2000" b="0" i="0" u="none" strike="noStrike" kern="1200" cap="none" spc="-150" normalizeH="0" baseline="0" noProof="0" dirty="0">
              <a:ln>
                <a:noFill/>
              </a:ln>
              <a:solidFill>
                <a:prstClr val="white">
                  <a:lumMod val="95000"/>
                </a:prstClr>
              </a:solidFill>
              <a:effectLst/>
              <a:uLnTx/>
              <a:uFillTx/>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75906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5" name="직사각형 4">
            <a:extLst>
              <a:ext uri="{FF2B5EF4-FFF2-40B4-BE49-F238E27FC236}">
                <a16:creationId xmlns="" xmlns:a16="http://schemas.microsoft.com/office/drawing/2014/main" id="{8166F50B-B39E-4DE1-A775-9CFB0B6804F7}"/>
              </a:ext>
            </a:extLst>
          </p:cNvPr>
          <p:cNvSpPr/>
          <p:nvPr/>
        </p:nvSpPr>
        <p:spPr>
          <a:xfrm>
            <a:off x="1015725" y="1849656"/>
            <a:ext cx="9632937" cy="477054"/>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Studies included – RCT (14)</a:t>
            </a:r>
          </a:p>
        </p:txBody>
      </p:sp>
      <p:graphicFrame>
        <p:nvGraphicFramePr>
          <p:cNvPr id="2" name="표 1"/>
          <p:cNvGraphicFramePr>
            <a:graphicFrameLocks noGrp="1"/>
          </p:cNvGraphicFramePr>
          <p:nvPr>
            <p:extLst>
              <p:ext uri="{D42A27DB-BD31-4B8C-83A1-F6EECF244321}">
                <p14:modId xmlns:p14="http://schemas.microsoft.com/office/powerpoint/2010/main" val="2788805365"/>
              </p:ext>
            </p:extLst>
          </p:nvPr>
        </p:nvGraphicFramePr>
        <p:xfrm>
          <a:off x="1854817" y="2473667"/>
          <a:ext cx="8793845" cy="3708400"/>
        </p:xfrm>
        <a:graphic>
          <a:graphicData uri="http://schemas.openxmlformats.org/drawingml/2006/table">
            <a:tbl>
              <a:tblPr firstRow="1" bandRow="1">
                <a:tableStyleId>{8EC20E35-A176-4012-BC5E-935CFFF8708E}</a:tableStyleId>
              </a:tblPr>
              <a:tblGrid>
                <a:gridCol w="2031383">
                  <a:extLst>
                    <a:ext uri="{9D8B030D-6E8A-4147-A177-3AD203B41FA5}">
                      <a16:colId xmlns="" xmlns:a16="http://schemas.microsoft.com/office/drawing/2014/main" val="20000"/>
                    </a:ext>
                  </a:extLst>
                </a:gridCol>
                <a:gridCol w="1486155">
                  <a:extLst>
                    <a:ext uri="{9D8B030D-6E8A-4147-A177-3AD203B41FA5}">
                      <a16:colId xmlns="" xmlns:a16="http://schemas.microsoft.com/office/drawing/2014/main" val="20001"/>
                    </a:ext>
                  </a:extLst>
                </a:gridCol>
                <a:gridCol w="1758769">
                  <a:extLst>
                    <a:ext uri="{9D8B030D-6E8A-4147-A177-3AD203B41FA5}">
                      <a16:colId xmlns="" xmlns:a16="http://schemas.microsoft.com/office/drawing/2014/main" val="20002"/>
                    </a:ext>
                  </a:extLst>
                </a:gridCol>
                <a:gridCol w="1758769">
                  <a:extLst>
                    <a:ext uri="{9D8B030D-6E8A-4147-A177-3AD203B41FA5}">
                      <a16:colId xmlns="" xmlns:a16="http://schemas.microsoft.com/office/drawing/2014/main" val="20003"/>
                    </a:ext>
                  </a:extLst>
                </a:gridCol>
                <a:gridCol w="1758769">
                  <a:extLst>
                    <a:ext uri="{9D8B030D-6E8A-4147-A177-3AD203B41FA5}">
                      <a16:colId xmlns="" xmlns:a16="http://schemas.microsoft.com/office/drawing/2014/main" val="20004"/>
                    </a:ext>
                  </a:extLst>
                </a:gridCol>
              </a:tblGrid>
              <a:tr h="370840">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Author</a:t>
                      </a:r>
                      <a:r>
                        <a:rPr lang="en-US" altLang="ko-KR" sz="1400" baseline="0" dirty="0">
                          <a:latin typeface="나눔스퀘어라운드 Regular" panose="020B0600000101010101" pitchFamily="50" charset="-127"/>
                          <a:ea typeface="나눔스퀘어라운드 Regular" panose="020B0600000101010101" pitchFamily="50" charset="-127"/>
                        </a:rPr>
                        <a:t> (year)</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Focus</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Participant</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Session no.</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Session time</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Yang (2022)</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dirty="0">
                        <a:solidFill>
                          <a:srgbClr val="9C65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young 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5</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1"/>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Lindenberg</a:t>
                      </a:r>
                      <a:r>
                        <a:rPr lang="en-US" sz="14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preventive</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4</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2"/>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Bagatarhan</a:t>
                      </a:r>
                      <a:r>
                        <a:rPr lang="en-US" sz="14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preventive</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8</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3"/>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Agbaria</a:t>
                      </a:r>
                      <a:r>
                        <a:rPr lang="en-US" sz="14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dirty="0">
                        <a:solidFill>
                          <a:srgbClr val="9C65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12</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4"/>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Ede (2021)</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young 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8</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40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5"/>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Alavi</a:t>
                      </a:r>
                      <a:r>
                        <a:rPr lang="en-US" sz="1400" u="none" strike="noStrike" dirty="0">
                          <a:effectLst/>
                          <a:latin typeface="나눔스퀘어라운드 Regular" panose="020B0600000101010101" pitchFamily="50" charset="-127"/>
                          <a:ea typeface="나눔스퀘어라운드 Regular" panose="020B0600000101010101" pitchFamily="50" charset="-127"/>
                        </a:rPr>
                        <a:t> (2021)</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young 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15</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6"/>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Lu (2020)</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young 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24</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7"/>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Kurlala</a:t>
                      </a:r>
                      <a:r>
                        <a:rPr lang="en-US" sz="1400" u="none" strike="noStrike" dirty="0">
                          <a:effectLst/>
                          <a:latin typeface="나눔스퀘어라운드 Regular" panose="020B0600000101010101" pitchFamily="50" charset="-127"/>
                          <a:ea typeface="나눔스퀘어라운드 Regular" panose="020B0600000101010101" pitchFamily="50" charset="-127"/>
                        </a:rPr>
                        <a:t> (2020)</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180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8"/>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Han (2020)</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14</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90</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696822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5" name="직사각형 4">
            <a:extLst>
              <a:ext uri="{FF2B5EF4-FFF2-40B4-BE49-F238E27FC236}">
                <a16:creationId xmlns="" xmlns:a16="http://schemas.microsoft.com/office/drawing/2014/main" id="{8166F50B-B39E-4DE1-A775-9CFB0B6804F7}"/>
              </a:ext>
            </a:extLst>
          </p:cNvPr>
          <p:cNvSpPr/>
          <p:nvPr/>
        </p:nvSpPr>
        <p:spPr>
          <a:xfrm>
            <a:off x="1015725" y="1849656"/>
            <a:ext cx="9632937" cy="477054"/>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Studies included – RCT (14) (cont.)</a:t>
            </a:r>
          </a:p>
        </p:txBody>
      </p:sp>
      <p:graphicFrame>
        <p:nvGraphicFramePr>
          <p:cNvPr id="2" name="표 1"/>
          <p:cNvGraphicFramePr>
            <a:graphicFrameLocks noGrp="1"/>
          </p:cNvGraphicFramePr>
          <p:nvPr>
            <p:extLst>
              <p:ext uri="{D42A27DB-BD31-4B8C-83A1-F6EECF244321}">
                <p14:modId xmlns:p14="http://schemas.microsoft.com/office/powerpoint/2010/main" val="3643415744"/>
              </p:ext>
            </p:extLst>
          </p:nvPr>
        </p:nvGraphicFramePr>
        <p:xfrm>
          <a:off x="1854817" y="2506324"/>
          <a:ext cx="8793845" cy="1854200"/>
        </p:xfrm>
        <a:graphic>
          <a:graphicData uri="http://schemas.openxmlformats.org/drawingml/2006/table">
            <a:tbl>
              <a:tblPr firstRow="1" bandRow="1">
                <a:tableStyleId>{8EC20E35-A176-4012-BC5E-935CFFF8708E}</a:tableStyleId>
              </a:tblPr>
              <a:tblGrid>
                <a:gridCol w="2145683">
                  <a:extLst>
                    <a:ext uri="{9D8B030D-6E8A-4147-A177-3AD203B41FA5}">
                      <a16:colId xmlns="" xmlns:a16="http://schemas.microsoft.com/office/drawing/2014/main" val="20000"/>
                    </a:ext>
                  </a:extLst>
                </a:gridCol>
                <a:gridCol w="1371855">
                  <a:extLst>
                    <a:ext uri="{9D8B030D-6E8A-4147-A177-3AD203B41FA5}">
                      <a16:colId xmlns="" xmlns:a16="http://schemas.microsoft.com/office/drawing/2014/main" val="20001"/>
                    </a:ext>
                  </a:extLst>
                </a:gridCol>
                <a:gridCol w="1758769">
                  <a:extLst>
                    <a:ext uri="{9D8B030D-6E8A-4147-A177-3AD203B41FA5}">
                      <a16:colId xmlns="" xmlns:a16="http://schemas.microsoft.com/office/drawing/2014/main" val="20002"/>
                    </a:ext>
                  </a:extLst>
                </a:gridCol>
                <a:gridCol w="1758769">
                  <a:extLst>
                    <a:ext uri="{9D8B030D-6E8A-4147-A177-3AD203B41FA5}">
                      <a16:colId xmlns="" xmlns:a16="http://schemas.microsoft.com/office/drawing/2014/main" val="20003"/>
                    </a:ext>
                  </a:extLst>
                </a:gridCol>
                <a:gridCol w="1758769">
                  <a:extLst>
                    <a:ext uri="{9D8B030D-6E8A-4147-A177-3AD203B41FA5}">
                      <a16:colId xmlns="" xmlns:a16="http://schemas.microsoft.com/office/drawing/2014/main" val="20004"/>
                    </a:ext>
                  </a:extLst>
                </a:gridCol>
              </a:tblGrid>
              <a:tr h="370840">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Author</a:t>
                      </a:r>
                      <a:r>
                        <a:rPr lang="en-US" altLang="ko-KR" sz="1400" baseline="0" dirty="0">
                          <a:latin typeface="나눔스퀘어라운드 Regular" panose="020B0600000101010101" pitchFamily="50" charset="-127"/>
                          <a:ea typeface="나눔스퀘어라운드 Regular" panose="020B0600000101010101" pitchFamily="50" charset="-127"/>
                        </a:rPr>
                        <a:t> (year)</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Focus</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Participant</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Session no.</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latin typeface="나눔스퀘어라운드 Regular" panose="020B0600000101010101" pitchFamily="50" charset="-127"/>
                          <a:ea typeface="나눔스퀘어라운드 Regular" panose="020B0600000101010101" pitchFamily="50" charset="-127"/>
                        </a:rPr>
                        <a:t>Session time</a:t>
                      </a:r>
                      <a:endParaRPr lang="ko-KR" altLang="en-US" sz="1400" dirty="0">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Wolfing (2019)</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adolescent+adult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15</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100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1"/>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Torres-Rodriguez (2018)</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22(5)</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45</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2"/>
                  </a:ext>
                </a:extLst>
              </a:tr>
              <a:tr h="370840">
                <a:tc>
                  <a:txBody>
                    <a:bodyPr/>
                    <a:lstStyle/>
                    <a:p>
                      <a:pPr algn="ctr" fontAlgn="ctr"/>
                      <a:r>
                        <a:rPr lang="en-US" sz="1400" u="none" strike="noStrike" dirty="0" err="1">
                          <a:effectLst/>
                          <a:latin typeface="나눔스퀘어라운드 Regular" panose="020B0600000101010101" pitchFamily="50" charset="-127"/>
                          <a:ea typeface="나눔스퀘어라운드 Regular" panose="020B0600000101010101" pitchFamily="50" charset="-127"/>
                        </a:rPr>
                        <a:t>Lan</a:t>
                      </a:r>
                      <a:r>
                        <a:rPr lang="en-US" sz="1400" u="none" strike="noStrike" dirty="0">
                          <a:effectLst/>
                          <a:latin typeface="나눔스퀘어라운드 Regular" panose="020B0600000101010101" pitchFamily="50" charset="-127"/>
                          <a:ea typeface="나눔스퀘어라운드 Regular" panose="020B0600000101010101" pitchFamily="50" charset="-127"/>
                        </a:rPr>
                        <a:t> (2018)</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young adult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8</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60</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3"/>
                  </a:ext>
                </a:extLst>
              </a:tr>
              <a:tr h="370840">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Du (2010)</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treatment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400" u="none" strike="noStrike" dirty="0">
                          <a:effectLst/>
                          <a:latin typeface="나눔스퀘어라운드 Regular" panose="020B0600000101010101" pitchFamily="50" charset="-127"/>
                          <a:ea typeface="나눔스퀘어라운드 Regular" panose="020B0600000101010101" pitchFamily="50" charset="-127"/>
                        </a:rPr>
                        <a:t>adolescent</a:t>
                      </a:r>
                      <a:endParaRPr lang="en-US"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a:effectLst/>
                          <a:latin typeface="나눔스퀘어라운드 Regular" panose="020B0600000101010101" pitchFamily="50" charset="-127"/>
                          <a:ea typeface="나눔스퀘어라운드 Regular" panose="020B0600000101010101" pitchFamily="50" charset="-127"/>
                        </a:rPr>
                        <a:t>8</a:t>
                      </a:r>
                      <a:endParaRPr lang="en-US" altLang="ko-KR" sz="1400" b="0" i="0" u="none" strike="noStrike">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u="none" strike="noStrike" dirty="0">
                          <a:effectLst/>
                          <a:latin typeface="나눔스퀘어라운드 Regular" panose="020B0600000101010101" pitchFamily="50" charset="-127"/>
                          <a:ea typeface="나눔스퀘어라운드 Regular" panose="020B0600000101010101" pitchFamily="50" charset="-127"/>
                        </a:rPr>
                        <a:t>90-120</a:t>
                      </a:r>
                      <a:endParaRPr lang="en-US" altLang="ko-KR" sz="14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72871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5" name="직사각형 4">
            <a:extLst>
              <a:ext uri="{FF2B5EF4-FFF2-40B4-BE49-F238E27FC236}">
                <a16:creationId xmlns="" xmlns:a16="http://schemas.microsoft.com/office/drawing/2014/main" id="{8166F50B-B39E-4DE1-A775-9CFB0B6804F7}"/>
              </a:ext>
            </a:extLst>
          </p:cNvPr>
          <p:cNvSpPr/>
          <p:nvPr/>
        </p:nvSpPr>
        <p:spPr>
          <a:xfrm>
            <a:off x="1015725" y="1849656"/>
            <a:ext cx="9632937" cy="477054"/>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Studies included – Single arm trial</a:t>
            </a:r>
          </a:p>
        </p:txBody>
      </p:sp>
      <p:graphicFrame>
        <p:nvGraphicFramePr>
          <p:cNvPr id="2" name="표 1"/>
          <p:cNvGraphicFramePr>
            <a:graphicFrameLocks noGrp="1"/>
          </p:cNvGraphicFramePr>
          <p:nvPr>
            <p:extLst>
              <p:ext uri="{D42A27DB-BD31-4B8C-83A1-F6EECF244321}">
                <p14:modId xmlns:p14="http://schemas.microsoft.com/office/powerpoint/2010/main" val="15434444"/>
              </p:ext>
            </p:extLst>
          </p:nvPr>
        </p:nvGraphicFramePr>
        <p:xfrm>
          <a:off x="1854817" y="2473667"/>
          <a:ext cx="8793845" cy="3337560"/>
        </p:xfrm>
        <a:graphic>
          <a:graphicData uri="http://schemas.openxmlformats.org/drawingml/2006/table">
            <a:tbl>
              <a:tblPr firstRow="1" bandRow="1">
                <a:tableStyleId>{8EC20E35-A176-4012-BC5E-935CFFF8708E}</a:tableStyleId>
              </a:tblPr>
              <a:tblGrid>
                <a:gridCol w="2031383">
                  <a:extLst>
                    <a:ext uri="{9D8B030D-6E8A-4147-A177-3AD203B41FA5}">
                      <a16:colId xmlns="" xmlns:a16="http://schemas.microsoft.com/office/drawing/2014/main" val="20000"/>
                    </a:ext>
                  </a:extLst>
                </a:gridCol>
                <a:gridCol w="1486155">
                  <a:extLst>
                    <a:ext uri="{9D8B030D-6E8A-4147-A177-3AD203B41FA5}">
                      <a16:colId xmlns="" xmlns:a16="http://schemas.microsoft.com/office/drawing/2014/main" val="20001"/>
                    </a:ext>
                  </a:extLst>
                </a:gridCol>
                <a:gridCol w="1758769">
                  <a:extLst>
                    <a:ext uri="{9D8B030D-6E8A-4147-A177-3AD203B41FA5}">
                      <a16:colId xmlns="" xmlns:a16="http://schemas.microsoft.com/office/drawing/2014/main" val="20002"/>
                    </a:ext>
                  </a:extLst>
                </a:gridCol>
                <a:gridCol w="1758769">
                  <a:extLst>
                    <a:ext uri="{9D8B030D-6E8A-4147-A177-3AD203B41FA5}">
                      <a16:colId xmlns="" xmlns:a16="http://schemas.microsoft.com/office/drawing/2014/main" val="20003"/>
                    </a:ext>
                  </a:extLst>
                </a:gridCol>
                <a:gridCol w="1758769">
                  <a:extLst>
                    <a:ext uri="{9D8B030D-6E8A-4147-A177-3AD203B41FA5}">
                      <a16:colId xmlns="" xmlns:a16="http://schemas.microsoft.com/office/drawing/2014/main" val="20004"/>
                    </a:ext>
                  </a:extLst>
                </a:gridCol>
              </a:tblGrid>
              <a:tr h="370840">
                <a:tc>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Author</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(year)</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Focus</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Participant</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Session no.</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Session time</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370840">
                <a:tc>
                  <a:txBody>
                    <a:bodyPr/>
                    <a:lstStyle/>
                    <a:p>
                      <a:pPr algn="ctr" fontAlgn="ctr"/>
                      <a:r>
                        <a:rPr lang="en-US" sz="1400" b="0" i="0" u="none" strike="noStrike" dirty="0" err="1">
                          <a:solidFill>
                            <a:schemeClr val="tx1"/>
                          </a:solidFill>
                          <a:effectLst/>
                          <a:latin typeface="나눔스퀘어라운드 Regular" panose="020B0600000101010101" pitchFamily="50" charset="-127"/>
                          <a:ea typeface="나눔스퀘어라운드 Regular" panose="020B0600000101010101" pitchFamily="50" charset="-127"/>
                        </a:rPr>
                        <a:t>Szaz-Janocha</a:t>
                      </a: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(2020)</a:t>
                      </a:r>
                    </a:p>
                  </a:txBody>
                  <a:tcPr marL="9525" marR="9525" marT="9525" marB="0" anchor="ctr"/>
                </a:tc>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adolescent</a:t>
                      </a:r>
                    </a:p>
                  </a:txBody>
                  <a:tcPr marL="9525" marR="9525" marT="9525" marB="0" anchor="ctr"/>
                </a:tc>
                <a:tc>
                  <a:txBody>
                    <a:bodyPr/>
                    <a:lstStyle/>
                    <a:p>
                      <a:pPr algn="ctr" fontAlgn="ctr"/>
                      <a:r>
                        <a:rPr lang="en-US" altLang="ko-KR"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a:t>
                      </a:r>
                    </a:p>
                  </a:txBody>
                  <a:tcPr marL="9525" marR="9525" marT="9525" marB="0" anchor="ctr"/>
                </a:tc>
                <a:tc>
                  <a:txBody>
                    <a:bodyPr/>
                    <a:lstStyle/>
                    <a:p>
                      <a:pPr algn="ctr" fontAlgn="ctr"/>
                      <a:r>
                        <a:rPr lang="en-US" altLang="ko-KR"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100</a:t>
                      </a:r>
                    </a:p>
                  </a:txBody>
                  <a:tcPr marL="9525" marR="9525" marT="9525" marB="0" anchor="ctr"/>
                </a:tc>
                <a:extLst>
                  <a:ext uri="{0D108BD9-81ED-4DB2-BD59-A6C34878D82A}">
                    <a16:rowId xmlns="" xmlns:a16="http://schemas.microsoft.com/office/drawing/2014/main" val="10001"/>
                  </a:ext>
                </a:extLst>
              </a:tr>
              <a:tr h="370840">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Kim(2018)</a:t>
                      </a:r>
                    </a:p>
                  </a:txBody>
                  <a:tcPr marL="9525" marR="9525" marT="9525" marB="0" anchor="ctr"/>
                </a:tc>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adolescent</a:t>
                      </a:r>
                    </a:p>
                  </a:txBody>
                  <a:tcPr marL="9525" marR="9525" marT="9525" marB="0" anchor="ctr"/>
                </a:tc>
                <a:tc>
                  <a:txBody>
                    <a:bodyPr/>
                    <a:lstStyle/>
                    <a:p>
                      <a:pPr algn="ctr" fontAlgn="ctr"/>
                      <a:r>
                        <a:rPr lang="en-US" altLang="ko-KR"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8?</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120</a:t>
                      </a:r>
                    </a:p>
                  </a:txBody>
                  <a:tcPr marL="9525" marR="9525" marT="9525" marB="0" anchor="ctr"/>
                </a:tc>
                <a:extLst>
                  <a:ext uri="{0D108BD9-81ED-4DB2-BD59-A6C34878D82A}">
                    <a16:rowId xmlns="" xmlns:a16="http://schemas.microsoft.com/office/drawing/2014/main" val="10002"/>
                  </a:ext>
                </a:extLst>
              </a:tr>
              <a:tr h="370840">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Ke(2018)</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adolescent</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8</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90</a:t>
                      </a:r>
                    </a:p>
                  </a:txBody>
                  <a:tcPr marL="9525" marR="9525" marT="9525" marB="0" anchor="ctr"/>
                </a:tc>
                <a:extLst>
                  <a:ext uri="{0D108BD9-81ED-4DB2-BD59-A6C34878D82A}">
                    <a16:rowId xmlns="" xmlns:a16="http://schemas.microsoft.com/office/drawing/2014/main" val="10003"/>
                  </a:ext>
                </a:extLst>
              </a:tr>
              <a:tr h="370840">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Ke(2017)</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preventive</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adolescent</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8</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90</a:t>
                      </a:r>
                    </a:p>
                  </a:txBody>
                  <a:tcPr marL="9525" marR="9525" marT="9525" marB="0" anchor="ctr"/>
                </a:tc>
                <a:extLst>
                  <a:ext uri="{0D108BD9-81ED-4DB2-BD59-A6C34878D82A}">
                    <a16:rowId xmlns="" xmlns:a16="http://schemas.microsoft.com/office/drawing/2014/main" val="10004"/>
                  </a:ext>
                </a:extLst>
              </a:tr>
              <a:tr h="370840">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Anuradha(2018)</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dirty="0" err="1">
                          <a:solidFill>
                            <a:schemeClr val="tx1"/>
                          </a:solidFill>
                          <a:effectLst/>
                          <a:latin typeface="나눔스퀘어라운드 Regular" panose="020B0600000101010101" pitchFamily="50" charset="-127"/>
                          <a:ea typeface="나눔스퀘어라운드 Regular" panose="020B0600000101010101" pitchFamily="50" charset="-127"/>
                        </a:rPr>
                        <a:t>adolescent+adult</a:t>
                      </a:r>
                      <a:endPar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12</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N/A</a:t>
                      </a:r>
                    </a:p>
                  </a:txBody>
                  <a:tcPr marL="9525" marR="9525" marT="9525" marB="0" anchor="ctr"/>
                </a:tc>
                <a:extLst>
                  <a:ext uri="{0D108BD9-81ED-4DB2-BD59-A6C34878D82A}">
                    <a16:rowId xmlns="" xmlns:a16="http://schemas.microsoft.com/office/drawing/2014/main" val="10005"/>
                  </a:ext>
                </a:extLst>
              </a:tr>
              <a:tr h="370840">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Santos(2016)</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dirty="0" err="1">
                          <a:solidFill>
                            <a:schemeClr val="tx1"/>
                          </a:solidFill>
                          <a:effectLst/>
                          <a:latin typeface="나눔스퀘어라운드 Regular" panose="020B0600000101010101" pitchFamily="50" charset="-127"/>
                          <a:ea typeface="나눔스퀘어라운드 Regular" panose="020B0600000101010101" pitchFamily="50" charset="-127"/>
                        </a:rPr>
                        <a:t>adolescent+adult</a:t>
                      </a:r>
                      <a:endPar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tc>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N/A</a:t>
                      </a:r>
                    </a:p>
                  </a:txBody>
                  <a:tcPr marL="9525" marR="9525" marT="9525" marB="0" anchor="ctr"/>
                </a:tc>
                <a:extLst>
                  <a:ext uri="{0D108BD9-81ED-4DB2-BD59-A6C34878D82A}">
                    <a16:rowId xmlns="" xmlns:a16="http://schemas.microsoft.com/office/drawing/2014/main" val="10006"/>
                  </a:ext>
                </a:extLst>
              </a:tr>
              <a:tr h="370840">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Wolfing(2014)</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adult</a:t>
                      </a:r>
                    </a:p>
                  </a:txBody>
                  <a:tcPr marL="9525" marR="9525" marT="9525" marB="0" anchor="ctr"/>
                </a:tc>
                <a:tc>
                  <a:txBody>
                    <a:bodyPr/>
                    <a:lstStyle/>
                    <a:p>
                      <a:pPr algn="ctr" fontAlgn="ctr"/>
                      <a:r>
                        <a:rPr lang="en-US" altLang="ko-KR"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tc>
                <a:tc>
                  <a:txBody>
                    <a:bodyPr/>
                    <a:lstStyle/>
                    <a:p>
                      <a:pPr algn="ctr" fontAlgn="ctr"/>
                      <a:r>
                        <a:rPr lang="en-US" altLang="ko-KR"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100</a:t>
                      </a:r>
                    </a:p>
                  </a:txBody>
                  <a:tcPr marL="9525" marR="9525" marT="9525" marB="0" anchor="ctr"/>
                </a:tc>
                <a:extLst>
                  <a:ext uri="{0D108BD9-81ED-4DB2-BD59-A6C34878D82A}">
                    <a16:rowId xmlns="" xmlns:a16="http://schemas.microsoft.com/office/drawing/2014/main" val="10007"/>
                  </a:ext>
                </a:extLst>
              </a:tr>
              <a:tr h="370840">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Young(2013)</a:t>
                      </a:r>
                    </a:p>
                  </a:txBody>
                  <a:tcPr marL="9525" marR="9525" marT="9525" marB="0" anchor="ctr"/>
                </a:tc>
                <a:tc>
                  <a:txBody>
                    <a:bodyPr/>
                    <a:lstStyle/>
                    <a:p>
                      <a:pPr algn="ctr" fontAlgn="ctr"/>
                      <a:r>
                        <a:rPr lang="en-US"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treatment</a:t>
                      </a:r>
                    </a:p>
                  </a:txBody>
                  <a:tcPr marL="9525" marR="9525" marT="9525" marB="0" anchor="ctr"/>
                </a:tc>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adult</a:t>
                      </a:r>
                    </a:p>
                  </a:txBody>
                  <a:tcPr marL="9525" marR="9525" marT="9525" marB="0" anchor="ctr"/>
                </a:tc>
                <a:tc>
                  <a:txBody>
                    <a:bodyPr/>
                    <a:lstStyle/>
                    <a:p>
                      <a:pPr algn="ctr" fontAlgn="ctr"/>
                      <a:r>
                        <a:rPr lang="en-US" altLang="ko-KR" sz="1400" b="0" i="0" u="none" strike="noStrike">
                          <a:solidFill>
                            <a:schemeClr val="tx1"/>
                          </a:solidFill>
                          <a:effectLst/>
                          <a:latin typeface="나눔스퀘어라운드 Regular" panose="020B0600000101010101" pitchFamily="50" charset="-127"/>
                          <a:ea typeface="나눔스퀘어라운드 Regular" panose="020B0600000101010101" pitchFamily="50" charset="-127"/>
                        </a:rPr>
                        <a:t>12</a:t>
                      </a:r>
                    </a:p>
                  </a:txBody>
                  <a:tcPr marL="9525" marR="9525" marT="9525" marB="0" anchor="ctr"/>
                </a:tc>
                <a:tc>
                  <a:txBody>
                    <a:bodyPr/>
                    <a:lstStyle/>
                    <a:p>
                      <a:pPr algn="ctr" fontAlgn="ctr"/>
                      <a:r>
                        <a:rPr lang="en-US" sz="14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N/A</a:t>
                      </a:r>
                    </a:p>
                  </a:txBody>
                  <a:tcPr marL="9525" marR="9525" marT="9525" marB="0" anchor="ct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01235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154269" y="1875429"/>
            <a:ext cx="9632937" cy="4708981"/>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Focus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 </a:t>
            </a:r>
            <a:r>
              <a:rPr lang="en-US" altLang="ko-KR" sz="24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Treatment (19) &gt; Prevention (3)</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Participants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a:t>
            </a: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Adolescents (10), College students (5), Adults (6), All (3)</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Session no.</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Mean [SD] = 10.9 [5.11] </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Minimum 4, Maximum 24</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Mode = 8</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sp>
        <p:nvSpPr>
          <p:cNvPr id="3" name="직사각형 2"/>
          <p:cNvSpPr/>
          <p:nvPr/>
        </p:nvSpPr>
        <p:spPr>
          <a:xfrm>
            <a:off x="5970737" y="4148280"/>
            <a:ext cx="6096000" cy="1631216"/>
          </a:xfrm>
          <a:prstGeom prst="rect">
            <a:avLst/>
          </a:prstGeom>
        </p:spPr>
        <p:txBody>
          <a:bodyPr>
            <a:spAutoFit/>
          </a:bodyPr>
          <a:lstStyle/>
          <a:p>
            <a:pPr marL="457200" lvl="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Session time (min.)</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Mean [SD] = 93.1 [29.3]</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Minimum 40, Maximum 180</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Regular" panose="020B0600000101010101" pitchFamily="50" charset="-127"/>
                <a:ea typeface="나눔스퀘어라운드 Regular" panose="020B0600000101010101" pitchFamily="50" charset="-127"/>
              </a:rPr>
              <a:t>Mode = 90</a:t>
            </a:r>
          </a:p>
        </p:txBody>
      </p:sp>
    </p:spTree>
    <p:extLst>
      <p:ext uri="{BB962C8B-B14F-4D97-AF65-F5344CB8AC3E}">
        <p14:creationId xmlns:p14="http://schemas.microsoft.com/office/powerpoint/2010/main" val="396739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 – CBT Techniques (RCTs)</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882276041"/>
              </p:ext>
            </p:extLst>
          </p:nvPr>
        </p:nvGraphicFramePr>
        <p:xfrm>
          <a:off x="628164" y="1967482"/>
          <a:ext cx="10966451" cy="4576219"/>
        </p:xfrm>
        <a:graphic>
          <a:graphicData uri="http://schemas.openxmlformats.org/drawingml/2006/table">
            <a:tbl>
              <a:tblPr firstRow="1" bandRow="1">
                <a:tableStyleId>{8EC20E35-A176-4012-BC5E-935CFFF8708E}</a:tableStyleId>
              </a:tblPr>
              <a:tblGrid>
                <a:gridCol w="1262551">
                  <a:extLst>
                    <a:ext uri="{9D8B030D-6E8A-4147-A177-3AD203B41FA5}">
                      <a16:colId xmlns="" xmlns:a16="http://schemas.microsoft.com/office/drawing/2014/main" val="20000"/>
                    </a:ext>
                  </a:extLst>
                </a:gridCol>
                <a:gridCol w="731350">
                  <a:extLst>
                    <a:ext uri="{9D8B030D-6E8A-4147-A177-3AD203B41FA5}">
                      <a16:colId xmlns="" xmlns:a16="http://schemas.microsoft.com/office/drawing/2014/main" val="20001"/>
                    </a:ext>
                  </a:extLst>
                </a:gridCol>
                <a:gridCol w="996950">
                  <a:extLst>
                    <a:ext uri="{9D8B030D-6E8A-4147-A177-3AD203B41FA5}">
                      <a16:colId xmlns="" xmlns:a16="http://schemas.microsoft.com/office/drawing/2014/main" val="20002"/>
                    </a:ext>
                  </a:extLst>
                </a:gridCol>
                <a:gridCol w="943431">
                  <a:extLst>
                    <a:ext uri="{9D8B030D-6E8A-4147-A177-3AD203B41FA5}">
                      <a16:colId xmlns="" xmlns:a16="http://schemas.microsoft.com/office/drawing/2014/main" val="20004"/>
                    </a:ext>
                  </a:extLst>
                </a:gridCol>
                <a:gridCol w="1126672">
                  <a:extLst>
                    <a:ext uri="{9D8B030D-6E8A-4147-A177-3AD203B41FA5}">
                      <a16:colId xmlns="" xmlns:a16="http://schemas.microsoft.com/office/drawing/2014/main" val="20005"/>
                    </a:ext>
                  </a:extLst>
                </a:gridCol>
                <a:gridCol w="1028700">
                  <a:extLst>
                    <a:ext uri="{9D8B030D-6E8A-4147-A177-3AD203B41FA5}">
                      <a16:colId xmlns="" xmlns:a16="http://schemas.microsoft.com/office/drawing/2014/main" val="20006"/>
                    </a:ext>
                  </a:extLst>
                </a:gridCol>
                <a:gridCol w="1012371">
                  <a:extLst>
                    <a:ext uri="{9D8B030D-6E8A-4147-A177-3AD203B41FA5}">
                      <a16:colId xmlns="" xmlns:a16="http://schemas.microsoft.com/office/drawing/2014/main" val="20007"/>
                    </a:ext>
                  </a:extLst>
                </a:gridCol>
                <a:gridCol w="979714">
                  <a:extLst>
                    <a:ext uri="{9D8B030D-6E8A-4147-A177-3AD203B41FA5}">
                      <a16:colId xmlns="" xmlns:a16="http://schemas.microsoft.com/office/drawing/2014/main" val="20008"/>
                    </a:ext>
                  </a:extLst>
                </a:gridCol>
                <a:gridCol w="890812">
                  <a:extLst>
                    <a:ext uri="{9D8B030D-6E8A-4147-A177-3AD203B41FA5}">
                      <a16:colId xmlns="" xmlns:a16="http://schemas.microsoft.com/office/drawing/2014/main" val="20009"/>
                    </a:ext>
                  </a:extLst>
                </a:gridCol>
                <a:gridCol w="996950">
                  <a:extLst>
                    <a:ext uri="{9D8B030D-6E8A-4147-A177-3AD203B41FA5}">
                      <a16:colId xmlns="" xmlns:a16="http://schemas.microsoft.com/office/drawing/2014/main" val="20010"/>
                    </a:ext>
                  </a:extLst>
                </a:gridCol>
                <a:gridCol w="996950">
                  <a:extLst>
                    <a:ext uri="{9D8B030D-6E8A-4147-A177-3AD203B41FA5}">
                      <a16:colId xmlns="" xmlns:a16="http://schemas.microsoft.com/office/drawing/2014/main" val="20011"/>
                    </a:ext>
                  </a:extLst>
                </a:gridCol>
              </a:tblGrid>
              <a:tr h="292528">
                <a:tc>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3">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Cognitive</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gridSpan="7">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497297">
                <a:tc>
                  <a:txBody>
                    <a:bodyPr/>
                    <a:lstStyle/>
                    <a:p>
                      <a:pPr algn="ctr" latinLnBrk="1"/>
                      <a:r>
                        <a:rPr lang="en-US" altLang="ko-KR" sz="1400" b="1" dirty="0">
                          <a:solidFill>
                            <a:schemeClr val="bg1"/>
                          </a:solidFill>
                          <a:latin typeface="나눔스퀘어라운드 Regular" panose="020B0600000101010101" pitchFamily="50" charset="-127"/>
                          <a:ea typeface="나눔스퀘어라운드 Regular" panose="020B0600000101010101" pitchFamily="50" charset="-127"/>
                        </a:rPr>
                        <a:t>Author</a:t>
                      </a:r>
                      <a:r>
                        <a:rPr lang="en-US" altLang="ko-KR" sz="1400" b="1" baseline="0" dirty="0">
                          <a:solidFill>
                            <a:schemeClr val="bg1"/>
                          </a:solidFill>
                          <a:latin typeface="나눔스퀘어라운드 Regular" panose="020B0600000101010101" pitchFamily="50" charset="-127"/>
                          <a:ea typeface="나눔스퀘어라운드 Regular" panose="020B0600000101010101" pitchFamily="50" charset="-127"/>
                        </a:rPr>
                        <a:t> (year)</a:t>
                      </a:r>
                      <a:endParaRPr lang="ko-KR" altLang="en-US" sz="14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200" b="1" dirty="0" err="1">
                          <a:solidFill>
                            <a:schemeClr val="bg1"/>
                          </a:solidFill>
                          <a:latin typeface="나눔스퀘어라운드 Regular" panose="020B0600000101010101" pitchFamily="50" charset="-127"/>
                          <a:ea typeface="나눔스퀘어라운드 Regular" panose="020B0600000101010101" pitchFamily="50" charset="-127"/>
                        </a:rPr>
                        <a:t>Psychoedu</a:t>
                      </a:r>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Cognitive Recon.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Thought record</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Self-monitoring</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200" b="1" baseline="0" dirty="0">
                          <a:solidFill>
                            <a:schemeClr val="bg1"/>
                          </a:solidFill>
                          <a:latin typeface="나눔스퀘어라운드 Regular" panose="020B0600000101010101" pitchFamily="50" charset="-127"/>
                          <a:ea typeface="나눔스퀘어라운드 Regular" panose="020B0600000101010101" pitchFamily="50" charset="-127"/>
                        </a:rPr>
                        <a:t> Activation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noFill/>
                      <a:prstDash val="solid"/>
                      <a:round/>
                      <a:headEnd type="none" w="med" len="med"/>
                      <a:tailEnd type="none" w="med" len="med"/>
                    </a:lnL>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Exposure</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Stimulus</a:t>
                      </a:r>
                      <a:r>
                        <a:rPr lang="en-US" altLang="ko-KR" sz="1200" b="1" baseline="0" dirty="0">
                          <a:solidFill>
                            <a:schemeClr val="bg1"/>
                          </a:solidFill>
                          <a:latin typeface="나눔스퀘어라운드 Regular" panose="020B0600000101010101" pitchFamily="50" charset="-127"/>
                          <a:ea typeface="나눔스퀘어라운드 Regular" panose="020B0600000101010101" pitchFamily="50" charset="-127"/>
                        </a:rPr>
                        <a:t> ctrl.</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Emotion.</a:t>
                      </a:r>
                    </a:p>
                    <a:p>
                      <a:pPr algn="ctr" latinLnBrk="1"/>
                      <a:r>
                        <a:rPr lang="en-US" altLang="ko-KR" sz="1200" b="1" dirty="0" err="1">
                          <a:solidFill>
                            <a:schemeClr val="bg1"/>
                          </a:solidFill>
                          <a:latin typeface="나눔스퀘어라운드 Regular" panose="020B0600000101010101" pitchFamily="50" charset="-127"/>
                          <a:ea typeface="나눔스퀘어라운드 Regular" panose="020B0600000101010101" pitchFamily="50" charset="-127"/>
                        </a:rPr>
                        <a:t>Regul</a:t>
                      </a:r>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Problem solving</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Relapse Prevention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extLst>
                  <a:ext uri="{0D108BD9-81ED-4DB2-BD59-A6C34878D82A}">
                    <a16:rowId xmlns="" xmlns:a16="http://schemas.microsoft.com/office/drawing/2014/main" val="10001"/>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Yang (2022)</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328164">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Lindenberg</a:t>
                      </a:r>
                      <a:r>
                        <a:rPr lang="en-US" sz="10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328164">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Bagatarhan</a:t>
                      </a:r>
                      <a:r>
                        <a:rPr lang="en-US" sz="10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278963">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Agbaria</a:t>
                      </a:r>
                      <a:r>
                        <a:rPr lang="en-US" sz="1000" u="none" strike="noStrike" dirty="0">
                          <a:effectLst/>
                          <a:latin typeface="나눔스퀘어라운드 Regular" panose="020B0600000101010101" pitchFamily="50" charset="-127"/>
                          <a:ea typeface="나눔스퀘어라운드 Regular" panose="020B0600000101010101" pitchFamily="50" charset="-127"/>
                        </a:rPr>
                        <a:t> (2022)</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Ede (2021)</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6"/>
                  </a:ext>
                </a:extLst>
              </a:tr>
              <a:tr h="278963">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Alavi</a:t>
                      </a:r>
                      <a:r>
                        <a:rPr lang="en-US" sz="1000" u="none" strike="noStrike" dirty="0">
                          <a:effectLst/>
                          <a:latin typeface="나눔스퀘어라운드 Regular" panose="020B0600000101010101" pitchFamily="50" charset="-127"/>
                          <a:ea typeface="나눔스퀘어라운드 Regular" panose="020B0600000101010101" pitchFamily="50" charset="-127"/>
                        </a:rPr>
                        <a:t> (2021)</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7"/>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Lu (2020)</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8"/>
                  </a:ext>
                </a:extLst>
              </a:tr>
              <a:tr h="278963">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Kurlala</a:t>
                      </a:r>
                      <a:r>
                        <a:rPr lang="en-US" sz="1000" u="none" strike="noStrike" dirty="0">
                          <a:effectLst/>
                          <a:latin typeface="나눔스퀘어라운드 Regular" panose="020B0600000101010101" pitchFamily="50" charset="-127"/>
                          <a:ea typeface="나눔스퀘어라운드 Regular" panose="020B0600000101010101" pitchFamily="50" charset="-127"/>
                        </a:rPr>
                        <a:t> (2020)</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9"/>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Han (2020)</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0"/>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Wolfing (2019)</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1"/>
                  </a:ext>
                </a:extLst>
              </a:tr>
              <a:tr h="328164">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Torres-Rodriguez </a:t>
                      </a:r>
                    </a:p>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(2018)</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2"/>
                  </a:ext>
                </a:extLst>
              </a:tr>
              <a:tr h="278963">
                <a:tc>
                  <a:txBody>
                    <a:bodyPr/>
                    <a:lstStyle/>
                    <a:p>
                      <a:pPr algn="ctr" fontAlgn="ctr"/>
                      <a:r>
                        <a:rPr lang="en-US" sz="1000" u="none" strike="noStrike" dirty="0" err="1">
                          <a:effectLst/>
                          <a:latin typeface="나눔스퀘어라운드 Regular" panose="020B0600000101010101" pitchFamily="50" charset="-127"/>
                          <a:ea typeface="나눔스퀘어라운드 Regular" panose="020B0600000101010101" pitchFamily="50" charset="-127"/>
                        </a:rPr>
                        <a:t>Lan</a:t>
                      </a:r>
                      <a:r>
                        <a:rPr lang="en-US" sz="1000" u="none" strike="noStrike" dirty="0">
                          <a:effectLst/>
                          <a:latin typeface="나눔스퀘어라운드 Regular" panose="020B0600000101010101" pitchFamily="50" charset="-127"/>
                          <a:ea typeface="나눔스퀘어라운드 Regular" panose="020B0600000101010101" pitchFamily="50" charset="-127"/>
                        </a:rPr>
                        <a:t> (2018)</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3"/>
                  </a:ext>
                </a:extLst>
              </a:tr>
              <a:tr h="278963">
                <a:tc>
                  <a:txBody>
                    <a:bodyPr/>
                    <a:lstStyle/>
                    <a:p>
                      <a:pPr algn="ctr" fontAlgn="ctr"/>
                      <a:r>
                        <a:rPr lang="en-US" sz="1000" u="none" strike="noStrike" dirty="0">
                          <a:effectLst/>
                          <a:latin typeface="나눔스퀘어라운드 Regular" panose="020B0600000101010101" pitchFamily="50" charset="-127"/>
                          <a:ea typeface="나눔스퀘어라운드 Regular" panose="020B0600000101010101" pitchFamily="50" charset="-127"/>
                        </a:rPr>
                        <a:t>Du (2010)</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sp>
        <p:nvSpPr>
          <p:cNvPr id="3" name="직사각형 2"/>
          <p:cNvSpPr/>
          <p:nvPr/>
        </p:nvSpPr>
        <p:spPr>
          <a:xfrm>
            <a:off x="2669239" y="2253343"/>
            <a:ext cx="947057" cy="43107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731971" y="2253343"/>
            <a:ext cx="947057" cy="43107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797800" y="2227195"/>
            <a:ext cx="2789693" cy="43107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6082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 – CBT Techniques (single-arm)</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2418385452"/>
              </p:ext>
            </p:extLst>
          </p:nvPr>
        </p:nvGraphicFramePr>
        <p:xfrm>
          <a:off x="740225" y="1978641"/>
          <a:ext cx="10827661" cy="3132203"/>
        </p:xfrm>
        <a:graphic>
          <a:graphicData uri="http://schemas.openxmlformats.org/drawingml/2006/table">
            <a:tbl>
              <a:tblPr firstRow="1" bandRow="1">
                <a:tableStyleId>{8EC20E35-A176-4012-BC5E-935CFFF8708E}</a:tableStyleId>
              </a:tblPr>
              <a:tblGrid>
                <a:gridCol w="1246572">
                  <a:extLst>
                    <a:ext uri="{9D8B030D-6E8A-4147-A177-3AD203B41FA5}">
                      <a16:colId xmlns="" xmlns:a16="http://schemas.microsoft.com/office/drawing/2014/main" val="20000"/>
                    </a:ext>
                  </a:extLst>
                </a:gridCol>
                <a:gridCol w="722094">
                  <a:extLst>
                    <a:ext uri="{9D8B030D-6E8A-4147-A177-3AD203B41FA5}">
                      <a16:colId xmlns="" xmlns:a16="http://schemas.microsoft.com/office/drawing/2014/main" val="20001"/>
                    </a:ext>
                  </a:extLst>
                </a:gridCol>
                <a:gridCol w="984333">
                  <a:extLst>
                    <a:ext uri="{9D8B030D-6E8A-4147-A177-3AD203B41FA5}">
                      <a16:colId xmlns="" xmlns:a16="http://schemas.microsoft.com/office/drawing/2014/main" val="20002"/>
                    </a:ext>
                  </a:extLst>
                </a:gridCol>
                <a:gridCol w="931491">
                  <a:extLst>
                    <a:ext uri="{9D8B030D-6E8A-4147-A177-3AD203B41FA5}">
                      <a16:colId xmlns="" xmlns:a16="http://schemas.microsoft.com/office/drawing/2014/main" val="20003"/>
                    </a:ext>
                  </a:extLst>
                </a:gridCol>
                <a:gridCol w="1112413">
                  <a:extLst>
                    <a:ext uri="{9D8B030D-6E8A-4147-A177-3AD203B41FA5}">
                      <a16:colId xmlns="" xmlns:a16="http://schemas.microsoft.com/office/drawing/2014/main" val="20004"/>
                    </a:ext>
                  </a:extLst>
                </a:gridCol>
                <a:gridCol w="1015681">
                  <a:extLst>
                    <a:ext uri="{9D8B030D-6E8A-4147-A177-3AD203B41FA5}">
                      <a16:colId xmlns="" xmlns:a16="http://schemas.microsoft.com/office/drawing/2014/main" val="20005"/>
                    </a:ext>
                  </a:extLst>
                </a:gridCol>
                <a:gridCol w="999558">
                  <a:extLst>
                    <a:ext uri="{9D8B030D-6E8A-4147-A177-3AD203B41FA5}">
                      <a16:colId xmlns="" xmlns:a16="http://schemas.microsoft.com/office/drawing/2014/main" val="20006"/>
                    </a:ext>
                  </a:extLst>
                </a:gridCol>
                <a:gridCol w="967315">
                  <a:extLst>
                    <a:ext uri="{9D8B030D-6E8A-4147-A177-3AD203B41FA5}">
                      <a16:colId xmlns="" xmlns:a16="http://schemas.microsoft.com/office/drawing/2014/main" val="20007"/>
                    </a:ext>
                  </a:extLst>
                </a:gridCol>
                <a:gridCol w="879538">
                  <a:extLst>
                    <a:ext uri="{9D8B030D-6E8A-4147-A177-3AD203B41FA5}">
                      <a16:colId xmlns="" xmlns:a16="http://schemas.microsoft.com/office/drawing/2014/main" val="20008"/>
                    </a:ext>
                  </a:extLst>
                </a:gridCol>
                <a:gridCol w="984333">
                  <a:extLst>
                    <a:ext uri="{9D8B030D-6E8A-4147-A177-3AD203B41FA5}">
                      <a16:colId xmlns="" xmlns:a16="http://schemas.microsoft.com/office/drawing/2014/main" val="20009"/>
                    </a:ext>
                  </a:extLst>
                </a:gridCol>
                <a:gridCol w="984333">
                  <a:extLst>
                    <a:ext uri="{9D8B030D-6E8A-4147-A177-3AD203B41FA5}">
                      <a16:colId xmlns="" xmlns:a16="http://schemas.microsoft.com/office/drawing/2014/main" val="20010"/>
                    </a:ext>
                  </a:extLst>
                </a:gridCol>
              </a:tblGrid>
              <a:tr h="292528">
                <a:tc>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3">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Cognitive</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gridSpan="7">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497297">
                <a:tc>
                  <a:txBody>
                    <a:bodyPr/>
                    <a:lstStyle/>
                    <a:p>
                      <a:pPr algn="ctr" latinLnBrk="1"/>
                      <a:r>
                        <a:rPr lang="en-US" altLang="ko-KR" sz="1400" b="1" dirty="0">
                          <a:solidFill>
                            <a:schemeClr val="bg1"/>
                          </a:solidFill>
                          <a:latin typeface="나눔스퀘어라운드 Regular" panose="020B0600000101010101" pitchFamily="50" charset="-127"/>
                          <a:ea typeface="나눔스퀘어라운드 Regular" panose="020B0600000101010101" pitchFamily="50" charset="-127"/>
                        </a:rPr>
                        <a:t>Author</a:t>
                      </a:r>
                      <a:r>
                        <a:rPr lang="en-US" altLang="ko-KR" sz="1400" b="1" baseline="0" dirty="0">
                          <a:solidFill>
                            <a:schemeClr val="bg1"/>
                          </a:solidFill>
                          <a:latin typeface="나눔스퀘어라운드 Regular" panose="020B0600000101010101" pitchFamily="50" charset="-127"/>
                          <a:ea typeface="나눔스퀘어라운드 Regular" panose="020B0600000101010101" pitchFamily="50" charset="-127"/>
                        </a:rPr>
                        <a:t> (year)</a:t>
                      </a:r>
                      <a:endParaRPr lang="ko-KR" altLang="en-US" sz="14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200" b="1" dirty="0" err="1">
                          <a:solidFill>
                            <a:schemeClr val="bg1"/>
                          </a:solidFill>
                          <a:latin typeface="나눔스퀘어라운드 Regular" panose="020B0600000101010101" pitchFamily="50" charset="-127"/>
                          <a:ea typeface="나눔스퀘어라운드 Regular" panose="020B0600000101010101" pitchFamily="50" charset="-127"/>
                        </a:rPr>
                        <a:t>Psychoedu</a:t>
                      </a:r>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Cognitive Recon.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Thought record</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Self-monitoring</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200" b="1" baseline="0" dirty="0">
                          <a:solidFill>
                            <a:schemeClr val="bg1"/>
                          </a:solidFill>
                          <a:latin typeface="나눔스퀘어라운드 Regular" panose="020B0600000101010101" pitchFamily="50" charset="-127"/>
                          <a:ea typeface="나눔스퀘어라운드 Regular" panose="020B0600000101010101" pitchFamily="50" charset="-127"/>
                        </a:rPr>
                        <a:t> Activation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noFill/>
                      <a:prstDash val="solid"/>
                      <a:round/>
                      <a:headEnd type="none" w="med" len="med"/>
                      <a:tailEnd type="none" w="med" len="med"/>
                    </a:lnL>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Exposure</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Stimulus</a:t>
                      </a:r>
                      <a:r>
                        <a:rPr lang="en-US" altLang="ko-KR" sz="1200" b="1" baseline="0" dirty="0">
                          <a:solidFill>
                            <a:schemeClr val="bg1"/>
                          </a:solidFill>
                          <a:latin typeface="나눔스퀘어라운드 Regular" panose="020B0600000101010101" pitchFamily="50" charset="-127"/>
                          <a:ea typeface="나눔스퀘어라운드 Regular" panose="020B0600000101010101" pitchFamily="50" charset="-127"/>
                        </a:rPr>
                        <a:t> ctrl.</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Relax.</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Problem solving</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Relapse Prevention</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extLst>
                  <a:ext uri="{0D108BD9-81ED-4DB2-BD59-A6C34878D82A}">
                    <a16:rowId xmlns="" xmlns:a16="http://schemas.microsoft.com/office/drawing/2014/main" val="10001"/>
                  </a:ext>
                </a:extLst>
              </a:tr>
              <a:tr h="278963">
                <a:tc>
                  <a:txBody>
                    <a:bodyPr/>
                    <a:lstStyle/>
                    <a:p>
                      <a:pPr algn="ctr" fontAlgn="ctr"/>
                      <a:r>
                        <a:rPr lang="en-US" sz="9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Szaz-Janocha</a:t>
                      </a:r>
                      <a:r>
                        <a:rPr lang="en-US" sz="900" b="0" i="0" u="none" strike="noStrike" baseline="0" dirty="0">
                          <a:solidFill>
                            <a:srgbClr val="000000"/>
                          </a:solidFill>
                          <a:effectLst/>
                          <a:latin typeface="나눔스퀘어라운드 Regular" panose="020B0600000101010101" pitchFamily="50" charset="-127"/>
                          <a:ea typeface="나눔스퀘어라운드 Regular" panose="020B0600000101010101" pitchFamily="50" charset="-127"/>
                        </a:rPr>
                        <a:t> (2020)</a:t>
                      </a:r>
                      <a:endParaRPr lang="en-US" sz="9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328164">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Kim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328164">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Ke</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Ke</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Anuradha</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6"/>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Santos (2016)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7"/>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Wolfing (2014)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8"/>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Young (2013)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v</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sp>
        <p:nvSpPr>
          <p:cNvPr id="7" name="직사각형 6"/>
          <p:cNvSpPr/>
          <p:nvPr/>
        </p:nvSpPr>
        <p:spPr>
          <a:xfrm>
            <a:off x="9671957" y="2253344"/>
            <a:ext cx="894443" cy="28575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p:nvSpPr>
        <p:spPr>
          <a:xfrm>
            <a:off x="2002970" y="2253344"/>
            <a:ext cx="1654629" cy="285750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a:extLst>
              <a:ext uri="{FF2B5EF4-FFF2-40B4-BE49-F238E27FC236}">
                <a16:creationId xmlns="" xmlns:a16="http://schemas.microsoft.com/office/drawing/2014/main" id="{8166F50B-B39E-4DE1-A775-9CFB0B6804F7}"/>
              </a:ext>
            </a:extLst>
          </p:cNvPr>
          <p:cNvSpPr/>
          <p:nvPr/>
        </p:nvSpPr>
        <p:spPr>
          <a:xfrm>
            <a:off x="2208654" y="5369216"/>
            <a:ext cx="8130709" cy="1323439"/>
          </a:xfrm>
          <a:prstGeom prst="rect">
            <a:avLst/>
          </a:prstGeom>
          <a:solidFill>
            <a:schemeClr val="bg1"/>
          </a:solidFill>
          <a:ln w="38100">
            <a:solidFill>
              <a:schemeClr val="tx1"/>
            </a:solidFill>
          </a:ln>
        </p:spPr>
        <p:txBody>
          <a:bodyPr wrap="square">
            <a:spAutoFit/>
          </a:bodyPr>
          <a:lstStyle/>
          <a:p>
            <a:pPr marL="457200" indent="-457200">
              <a:buFont typeface="+mj-lt"/>
              <a:buAutoNum type="arabicPeriod"/>
              <a:defRPr/>
            </a:pPr>
            <a:r>
              <a:rPr lang="en-US" altLang="ko-KR" sz="2000" dirty="0">
                <a:solidFill>
                  <a:schemeClr val="accent1"/>
                </a:solidFill>
                <a:latin typeface="나눔스퀘어라운드 Bold" panose="020B0600000101010101" pitchFamily="50" charset="-127"/>
                <a:ea typeface="나눔스퀘어라운드 Bold" panose="020B0600000101010101" pitchFamily="50" charset="-127"/>
              </a:rPr>
              <a:t>Problem solving training </a:t>
            </a:r>
            <a:r>
              <a:rPr lang="en-US" altLang="ko-KR" sz="1600" dirty="0">
                <a:solidFill>
                  <a:srgbClr val="E7E6E6">
                    <a:lumMod val="25000"/>
                  </a:srgbClr>
                </a:solidFill>
                <a:latin typeface="나눔스퀘어라운드 Bold" panose="020B0600000101010101" pitchFamily="50" charset="-127"/>
                <a:ea typeface="나눔스퀘어라운드 Bold" panose="020B0600000101010101" pitchFamily="50" charset="-127"/>
              </a:rPr>
              <a:t>(communication skill, decision making, …)</a:t>
            </a:r>
          </a:p>
          <a:p>
            <a:pPr>
              <a:defRPr/>
            </a:pPr>
            <a:r>
              <a:rPr lang="en-US" altLang="ko-KR" sz="2000" dirty="0">
                <a:solidFill>
                  <a:schemeClr val="accent2"/>
                </a:solidFill>
                <a:latin typeface="나눔스퀘어라운드 Bold" panose="020B0600000101010101" pitchFamily="50" charset="-127"/>
                <a:ea typeface="나눔스퀘어라운드 Bold" panose="020B0600000101010101" pitchFamily="50" charset="-127"/>
              </a:rPr>
              <a:t>       Cognitive Reconstruction</a:t>
            </a:r>
          </a:p>
          <a:p>
            <a:pPr>
              <a:defRPr/>
            </a:pPr>
            <a:r>
              <a:rPr lang="en-US" altLang="ko-KR" sz="2000" dirty="0">
                <a:solidFill>
                  <a:schemeClr val="accent1"/>
                </a:solidFill>
                <a:latin typeface="나눔스퀘어라운드 Bold" panose="020B0600000101010101" pitchFamily="50" charset="-127"/>
                <a:ea typeface="나눔스퀘어라운드 Bold" panose="020B0600000101010101" pitchFamily="50" charset="-127"/>
              </a:rPr>
              <a:t>2.    Behavior Activation</a:t>
            </a:r>
            <a:r>
              <a:rPr lang="en-US" altLang="ko-KR" sz="2000" dirty="0">
                <a:solidFill>
                  <a:srgbClr val="E7E6E6">
                    <a:lumMod val="25000"/>
                  </a:srgbClr>
                </a:solidFill>
                <a:latin typeface="나눔스퀘어라운드 Bold" panose="020B0600000101010101" pitchFamily="50" charset="-127"/>
                <a:ea typeface="나눔스퀘어라운드 Bold" panose="020B0600000101010101" pitchFamily="50" charset="-127"/>
              </a:rPr>
              <a:t>, </a:t>
            </a:r>
            <a:r>
              <a:rPr lang="en-US" altLang="ko-KR" sz="2000" dirty="0">
                <a:solidFill>
                  <a:schemeClr val="accent6"/>
                </a:solidFill>
                <a:latin typeface="나눔스퀘어라운드 Bold" panose="020B0600000101010101" pitchFamily="50" charset="-127"/>
                <a:ea typeface="나눔스퀘어라운드 Bold" panose="020B0600000101010101" pitchFamily="50" charset="-127"/>
              </a:rPr>
              <a:t>Psycho-education</a:t>
            </a:r>
            <a:r>
              <a:rPr lang="en-US" altLang="ko-KR" sz="2000" dirty="0">
                <a:solidFill>
                  <a:srgbClr val="E7E6E6">
                    <a:lumMod val="25000"/>
                  </a:srgbClr>
                </a:solidFill>
                <a:latin typeface="나눔스퀘어라운드 Bold" panose="020B0600000101010101" pitchFamily="50" charset="-127"/>
                <a:ea typeface="나눔스퀘어라운드 Bold" panose="020B0600000101010101" pitchFamily="50" charset="-127"/>
              </a:rPr>
              <a:t>, </a:t>
            </a:r>
            <a:r>
              <a:rPr lang="en-US" altLang="ko-KR" sz="2000" dirty="0">
                <a:solidFill>
                  <a:schemeClr val="accent1"/>
                </a:solidFill>
                <a:latin typeface="나눔스퀘어라운드 Bold" panose="020B0600000101010101" pitchFamily="50" charset="-127"/>
                <a:ea typeface="나눔스퀘어라운드 Bold" panose="020B0600000101010101" pitchFamily="50" charset="-127"/>
              </a:rPr>
              <a:t>Stimulus control</a:t>
            </a:r>
          </a:p>
          <a:p>
            <a:pPr>
              <a:defRPr/>
            </a:pPr>
            <a:r>
              <a:rPr lang="en-US" altLang="ko-KR" sz="2000" dirty="0">
                <a:solidFill>
                  <a:schemeClr val="accent1"/>
                </a:solidFill>
                <a:latin typeface="나눔스퀘어라운드 Bold" panose="020B0600000101010101" pitchFamily="50" charset="-127"/>
                <a:ea typeface="나눔스퀘어라운드 Bold" panose="020B0600000101010101" pitchFamily="50" charset="-127"/>
              </a:rPr>
              <a:t>3.    Emotional Regulation </a:t>
            </a:r>
            <a:r>
              <a:rPr lang="en-US" altLang="ko-KR" sz="1600" dirty="0">
                <a:solidFill>
                  <a:srgbClr val="E7E6E6">
                    <a:lumMod val="25000"/>
                  </a:srgbClr>
                </a:solidFill>
                <a:latin typeface="나눔스퀘어라운드 Bold" panose="020B0600000101010101" pitchFamily="50" charset="-127"/>
                <a:ea typeface="나눔스퀘어라운드 Bold" panose="020B0600000101010101" pitchFamily="50" charset="-127"/>
              </a:rPr>
              <a:t>(relaxation, mindfulness, …)</a:t>
            </a:r>
            <a:endParaRPr lang="en-US" altLang="ko-KR" sz="20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spTree>
    <p:extLst>
      <p:ext uri="{BB962C8B-B14F-4D97-AF65-F5344CB8AC3E}">
        <p14:creationId xmlns:p14="http://schemas.microsoft.com/office/powerpoint/2010/main" val="262201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Results – CBT Techniques (time %)</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2926923135"/>
              </p:ext>
            </p:extLst>
          </p:nvPr>
        </p:nvGraphicFramePr>
        <p:xfrm>
          <a:off x="1009468" y="1881216"/>
          <a:ext cx="10361750" cy="4527018"/>
        </p:xfrm>
        <a:graphic>
          <a:graphicData uri="http://schemas.openxmlformats.org/drawingml/2006/table">
            <a:tbl>
              <a:tblPr firstRow="1" bandRow="1">
                <a:tableStyleId>{8EC20E35-A176-4012-BC5E-935CFFF8708E}</a:tableStyleId>
              </a:tblPr>
              <a:tblGrid>
                <a:gridCol w="1192933">
                  <a:extLst>
                    <a:ext uri="{9D8B030D-6E8A-4147-A177-3AD203B41FA5}">
                      <a16:colId xmlns="" xmlns:a16="http://schemas.microsoft.com/office/drawing/2014/main" val="20000"/>
                    </a:ext>
                  </a:extLst>
                </a:gridCol>
                <a:gridCol w="827459">
                  <a:extLst>
                    <a:ext uri="{9D8B030D-6E8A-4147-A177-3AD203B41FA5}">
                      <a16:colId xmlns="" xmlns:a16="http://schemas.microsoft.com/office/drawing/2014/main" val="20001"/>
                    </a:ext>
                  </a:extLst>
                </a:gridCol>
                <a:gridCol w="805541">
                  <a:extLst>
                    <a:ext uri="{9D8B030D-6E8A-4147-A177-3AD203B41FA5}">
                      <a16:colId xmlns="" xmlns:a16="http://schemas.microsoft.com/office/drawing/2014/main" val="20002"/>
                    </a:ext>
                  </a:extLst>
                </a:gridCol>
                <a:gridCol w="891409">
                  <a:extLst>
                    <a:ext uri="{9D8B030D-6E8A-4147-A177-3AD203B41FA5}">
                      <a16:colId xmlns="" xmlns:a16="http://schemas.microsoft.com/office/drawing/2014/main" val="20003"/>
                    </a:ext>
                  </a:extLst>
                </a:gridCol>
                <a:gridCol w="1064546">
                  <a:extLst>
                    <a:ext uri="{9D8B030D-6E8A-4147-A177-3AD203B41FA5}">
                      <a16:colId xmlns="" xmlns:a16="http://schemas.microsoft.com/office/drawing/2014/main" val="20004"/>
                    </a:ext>
                  </a:extLst>
                </a:gridCol>
                <a:gridCol w="971976">
                  <a:extLst>
                    <a:ext uri="{9D8B030D-6E8A-4147-A177-3AD203B41FA5}">
                      <a16:colId xmlns="" xmlns:a16="http://schemas.microsoft.com/office/drawing/2014/main" val="20005"/>
                    </a:ext>
                  </a:extLst>
                </a:gridCol>
                <a:gridCol w="956548">
                  <a:extLst>
                    <a:ext uri="{9D8B030D-6E8A-4147-A177-3AD203B41FA5}">
                      <a16:colId xmlns="" xmlns:a16="http://schemas.microsoft.com/office/drawing/2014/main" val="20006"/>
                    </a:ext>
                  </a:extLst>
                </a:gridCol>
                <a:gridCol w="925691">
                  <a:extLst>
                    <a:ext uri="{9D8B030D-6E8A-4147-A177-3AD203B41FA5}">
                      <a16:colId xmlns="" xmlns:a16="http://schemas.microsoft.com/office/drawing/2014/main" val="20007"/>
                    </a:ext>
                  </a:extLst>
                </a:gridCol>
                <a:gridCol w="841691">
                  <a:extLst>
                    <a:ext uri="{9D8B030D-6E8A-4147-A177-3AD203B41FA5}">
                      <a16:colId xmlns="" xmlns:a16="http://schemas.microsoft.com/office/drawing/2014/main" val="20008"/>
                    </a:ext>
                  </a:extLst>
                </a:gridCol>
                <a:gridCol w="795386">
                  <a:extLst>
                    <a:ext uri="{9D8B030D-6E8A-4147-A177-3AD203B41FA5}">
                      <a16:colId xmlns="" xmlns:a16="http://schemas.microsoft.com/office/drawing/2014/main" val="20009"/>
                    </a:ext>
                  </a:extLst>
                </a:gridCol>
                <a:gridCol w="1088570">
                  <a:extLst>
                    <a:ext uri="{9D8B030D-6E8A-4147-A177-3AD203B41FA5}">
                      <a16:colId xmlns="" xmlns:a16="http://schemas.microsoft.com/office/drawing/2014/main" val="20010"/>
                    </a:ext>
                  </a:extLst>
                </a:gridCol>
              </a:tblGrid>
              <a:tr h="292528">
                <a:tc>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3">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Cognitive</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gridSpan="7">
                  <a:txBody>
                    <a:bodyPr/>
                    <a:lstStyle/>
                    <a:p>
                      <a:pPr algn="ctr" latinLnBrk="1"/>
                      <a:r>
                        <a:rPr lang="en-US" altLang="ko-KR" sz="1400"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400" baseline="0" dirty="0">
                          <a:solidFill>
                            <a:schemeClr val="bg1"/>
                          </a:solidFill>
                          <a:latin typeface="나눔스퀘어라운드 Regular" panose="020B0600000101010101" pitchFamily="50" charset="-127"/>
                          <a:ea typeface="나눔스퀘어라운드 Regular" panose="020B0600000101010101" pitchFamily="50" charset="-127"/>
                        </a:rPr>
                        <a:t> Therapy</a:t>
                      </a:r>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tc hMerge="1">
                  <a:txBody>
                    <a:bodyPr/>
                    <a:lstStyle/>
                    <a:p>
                      <a:pPr algn="ctr" latinLnBrk="1"/>
                      <a:endParaRPr lang="ko-KR" altLang="en-US" sz="1400" dirty="0">
                        <a:solidFill>
                          <a:schemeClr val="bg1"/>
                        </a:solidFill>
                        <a:latin typeface="나눔스퀘어라운드 Regular" panose="020B0600000101010101" pitchFamily="50" charset="-127"/>
                        <a:ea typeface="나눔스퀘어라운드 Regular" panose="020B0600000101010101" pitchFamily="50" charset="-127"/>
                      </a:endParaRPr>
                    </a:p>
                  </a:txBody>
                  <a:tcPr/>
                </a:tc>
                <a:extLst>
                  <a:ext uri="{0D108BD9-81ED-4DB2-BD59-A6C34878D82A}">
                    <a16:rowId xmlns="" xmlns:a16="http://schemas.microsoft.com/office/drawing/2014/main" val="10000"/>
                  </a:ext>
                </a:extLst>
              </a:tr>
              <a:tr h="497297">
                <a:tc>
                  <a:txBody>
                    <a:bodyPr/>
                    <a:lstStyle/>
                    <a:p>
                      <a:pPr algn="ctr" latinLnBrk="1"/>
                      <a:r>
                        <a:rPr lang="en-US" altLang="ko-KR" sz="1200" b="1" dirty="0">
                          <a:solidFill>
                            <a:schemeClr val="bg1"/>
                          </a:solidFill>
                          <a:latin typeface="나눔스퀘어라운드 Regular" panose="020B0600000101010101" pitchFamily="50" charset="-127"/>
                          <a:ea typeface="나눔스퀘어라운드 Regular" panose="020B0600000101010101" pitchFamily="50" charset="-127"/>
                        </a:rPr>
                        <a:t>Author</a:t>
                      </a:r>
                      <a:r>
                        <a:rPr lang="en-US" altLang="ko-KR" sz="1200" b="1" baseline="0" dirty="0">
                          <a:solidFill>
                            <a:schemeClr val="bg1"/>
                          </a:solidFill>
                          <a:latin typeface="나눔스퀘어라운드 Regular" panose="020B0600000101010101" pitchFamily="50" charset="-127"/>
                          <a:ea typeface="나눔스퀘어라운드 Regular" panose="020B0600000101010101" pitchFamily="50" charset="-127"/>
                        </a:rPr>
                        <a:t> (year)</a:t>
                      </a:r>
                      <a:endParaRPr lang="ko-KR" altLang="en-US" sz="12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Psycho-</a:t>
                      </a:r>
                      <a:r>
                        <a:rPr lang="en-US" altLang="ko-KR" sz="1100" b="1" dirty="0" err="1">
                          <a:solidFill>
                            <a:schemeClr val="bg1"/>
                          </a:solidFill>
                          <a:latin typeface="나눔스퀘어라운드 Regular" panose="020B0600000101010101" pitchFamily="50" charset="-127"/>
                          <a:ea typeface="나눔스퀘어라운드 Regular" panose="020B0600000101010101" pitchFamily="50" charset="-127"/>
                        </a:rPr>
                        <a:t>edu</a:t>
                      </a:r>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Cognitive Recon.</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Thought record</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Self-monitoring</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5400" cmpd="sng">
                      <a:noFill/>
                    </a:lnT>
                    <a:lnB>
                      <a:noFill/>
                    </a:lnB>
                    <a:lnTlToBr w="12700" cmpd="sng">
                      <a:noFill/>
                      <a:prstDash val="solid"/>
                    </a:lnTlToBr>
                    <a:lnBlToTr w="12700" cmpd="sng">
                      <a:noFill/>
                      <a:prstDash val="solid"/>
                    </a:lnBlToT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Behavior</a:t>
                      </a:r>
                      <a:r>
                        <a:rPr lang="en-US" altLang="ko-KR" sz="1100" b="1" baseline="0" dirty="0">
                          <a:solidFill>
                            <a:schemeClr val="bg1"/>
                          </a:solidFill>
                          <a:latin typeface="나눔스퀘어라운드 Regular" panose="020B0600000101010101" pitchFamily="50" charset="-127"/>
                          <a:ea typeface="나눔스퀘어라운드 Regular" panose="020B0600000101010101" pitchFamily="50" charset="-127"/>
                        </a:rPr>
                        <a:t> Activation</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L w="12700" cap="flat" cmpd="sng" algn="ctr">
                      <a:noFill/>
                      <a:prstDash val="solid"/>
                      <a:round/>
                      <a:headEnd type="none" w="med" len="med"/>
                      <a:tailEnd type="none" w="med" len="med"/>
                    </a:lnL>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Exposure</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Stimulus</a:t>
                      </a:r>
                      <a:r>
                        <a:rPr lang="en-US" altLang="ko-KR" sz="1100" b="1" baseline="0" dirty="0">
                          <a:solidFill>
                            <a:schemeClr val="bg1"/>
                          </a:solidFill>
                          <a:latin typeface="나눔스퀘어라운드 Regular" panose="020B0600000101010101" pitchFamily="50" charset="-127"/>
                          <a:ea typeface="나눔스퀘어라운드 Regular" panose="020B0600000101010101" pitchFamily="50" charset="-127"/>
                        </a:rPr>
                        <a:t> ctrl.</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Relax.</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Problem solving</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solidFill>
                      <a:schemeClr val="tx1"/>
                    </a:solidFill>
                  </a:tcPr>
                </a:tc>
                <a:tc>
                  <a:txBody>
                    <a:bodyPr/>
                    <a:lstStyle/>
                    <a:p>
                      <a:pPr algn="ctr" latinLnBrk="1"/>
                      <a:r>
                        <a:rPr lang="en-US" altLang="ko-KR" sz="1100" b="1" dirty="0">
                          <a:solidFill>
                            <a:schemeClr val="bg1"/>
                          </a:solidFill>
                          <a:latin typeface="나눔스퀘어라운드 Regular" panose="020B0600000101010101" pitchFamily="50" charset="-127"/>
                          <a:ea typeface="나눔스퀘어라운드 Regular" panose="020B0600000101010101" pitchFamily="50" charset="-127"/>
                        </a:rPr>
                        <a:t>Relapse Prevention</a:t>
                      </a:r>
                      <a:endParaRPr lang="ko-KR" altLang="en-US" sz="1100" b="1" dirty="0">
                        <a:solidFill>
                          <a:schemeClr val="bg1"/>
                        </a:solidFill>
                        <a:latin typeface="나눔스퀘어라운드 Regular" panose="020B0600000101010101" pitchFamily="50" charset="-127"/>
                        <a:ea typeface="나눔스퀘어라운드 Regular" panose="020B0600000101010101" pitchFamily="50" charset="-127"/>
                      </a:endParaRPr>
                    </a:p>
                  </a:txBody>
                  <a:tcPr>
                    <a:lnR w="12700" cap="flat" cmpd="sng" algn="ctr">
                      <a:solidFill>
                        <a:schemeClr val="tx1"/>
                      </a:solidFill>
                      <a:prstDash val="solid"/>
                      <a:round/>
                      <a:headEnd type="none" w="med" len="med"/>
                      <a:tailEnd type="none" w="med" len="med"/>
                    </a:lnR>
                    <a:solidFill>
                      <a:schemeClr val="tx1"/>
                    </a:solidFill>
                  </a:tcPr>
                </a:tc>
                <a:extLst>
                  <a:ext uri="{0D108BD9-81ED-4DB2-BD59-A6C34878D82A}">
                    <a16:rowId xmlns="" xmlns:a16="http://schemas.microsoft.com/office/drawing/2014/main" val="10001"/>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Bagatarhan</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44</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6.25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2"/>
                  </a:ext>
                </a:extLst>
              </a:tr>
              <a:tr h="328164">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Ede (2021)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6.25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18.75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6.25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3"/>
                  </a:ext>
                </a:extLst>
              </a:tr>
              <a:tr h="328164">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Alavi</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22.9</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6.67</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16.7</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3.33</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6.67</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6.67</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6.67</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4"/>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Lu</a:t>
                      </a:r>
                      <a:r>
                        <a:rPr lang="en-US" sz="1000" b="0" i="0" u="none" strike="noStrike" baseline="0" dirty="0">
                          <a:solidFill>
                            <a:srgbClr val="000000"/>
                          </a:solidFill>
                          <a:effectLst/>
                          <a:latin typeface="나눔스퀘어라운드 Regular" panose="020B0600000101010101" pitchFamily="50" charset="-127"/>
                          <a:ea typeface="나눔스퀘어라운드 Regular" panose="020B0600000101010101" pitchFamily="50" charset="-127"/>
                        </a:rPr>
                        <a:t> (2020)</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8</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8</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5"/>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Kurlala</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30</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20</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6"/>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Han (2020)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14</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14</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21</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14</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7"/>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Wolfing (2019)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2.5</a:t>
                      </a: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1.5</a:t>
                      </a:r>
                    </a:p>
                  </a:txBody>
                  <a:tcPr marL="9525" marR="9525" marT="9525" marB="0" anchor="ctr"/>
                </a:tc>
                <a:tc>
                  <a:txBody>
                    <a:bodyPr/>
                    <a:lstStyle/>
                    <a:p>
                      <a:pPr algn="ctr" fontAlgn="ctr"/>
                      <a:endPar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8"/>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Lan</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09"/>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Kim</a:t>
                      </a:r>
                      <a:r>
                        <a:rPr lang="en-US" sz="1000" b="0" i="0" u="none" strike="noStrike" baseline="0" dirty="0">
                          <a:solidFill>
                            <a:srgbClr val="000000"/>
                          </a:solidFill>
                          <a:effectLst/>
                          <a:latin typeface="나눔스퀘어라운드 Regular" panose="020B0600000101010101" pitchFamily="50" charset="-127"/>
                          <a:ea typeface="나눔스퀘어라운드 Regular" panose="020B0600000101010101" pitchFamily="50" charset="-127"/>
                        </a:rPr>
                        <a:t> (2018)</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31.5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18.75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no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0"/>
                  </a:ext>
                </a:extLst>
              </a:tr>
              <a:tr h="278963">
                <a:tc>
                  <a:txBody>
                    <a:bodyPr/>
                    <a:lstStyle/>
                    <a:p>
                      <a:pPr algn="ctr" fontAlgn="ctr"/>
                      <a:r>
                        <a:rPr lang="en-US" sz="1000" b="0" i="0" u="none" strike="noStrike" dirty="0" err="1">
                          <a:solidFill>
                            <a:srgbClr val="000000"/>
                          </a:solidFill>
                          <a:effectLst/>
                          <a:latin typeface="나눔스퀘어라운드 Regular" panose="020B0600000101010101" pitchFamily="50" charset="-127"/>
                          <a:ea typeface="나눔스퀘어라운드 Regular" panose="020B0600000101010101" pitchFamily="50" charset="-127"/>
                        </a:rPr>
                        <a:t>Ke</a:t>
                      </a: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 (2018)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tcP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tc>
                <a:tc>
                  <a:txBody>
                    <a:bodyPr/>
                    <a:lstStyle/>
                    <a:p>
                      <a:pPr algn="ctr" fontAlgn="ctr"/>
                      <a:r>
                        <a:rPr lang="en-US" altLang="ko-KR"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12.5</a:t>
                      </a:r>
                    </a:p>
                  </a:txBody>
                  <a:tcPr marL="9525" marR="9525" marT="9525" marB="0" anchor="ct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25</a:t>
                      </a:r>
                    </a:p>
                  </a:txBody>
                  <a:tcPr marL="9525" marR="9525" marT="9525" marB="0" anchor="ct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 xmlns:a16="http://schemas.microsoft.com/office/drawing/2014/main" val="10011"/>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Santos</a:t>
                      </a:r>
                      <a:r>
                        <a:rPr lang="en-US" sz="1000" b="0" i="0" u="none" strike="noStrike" baseline="0" dirty="0">
                          <a:solidFill>
                            <a:srgbClr val="000000"/>
                          </a:solidFill>
                          <a:effectLst/>
                          <a:latin typeface="나눔스퀘어라운드 Regular" panose="020B0600000101010101" pitchFamily="50" charset="-127"/>
                          <a:ea typeface="나눔스퀘어라운드 Regular" panose="020B0600000101010101" pitchFamily="50" charset="-127"/>
                        </a:rPr>
                        <a:t> (2016)</a:t>
                      </a: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10</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2"/>
                  </a:ext>
                </a:extLst>
              </a:tr>
              <a:tr h="278963">
                <a:tc>
                  <a:txBody>
                    <a:bodyPr/>
                    <a:lstStyle/>
                    <a:p>
                      <a:pPr algn="ctr" fontAlgn="ctr"/>
                      <a:r>
                        <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rPr>
                        <a:t>AVERAGE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11.9</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14.6</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1.92</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3.65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11.07</a:t>
                      </a:r>
                    </a:p>
                  </a:txBody>
                  <a:tcPr marL="9525" marR="9525" marT="9525"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1.93</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6.69</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5.53</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12.2</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3.24</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3"/>
                  </a:ext>
                </a:extLst>
              </a:tr>
              <a:tr h="278963">
                <a:tc>
                  <a:txBody>
                    <a:bodyPr/>
                    <a:lstStyle/>
                    <a:p>
                      <a:pPr algn="ctr" fontAlgn="ctr"/>
                      <a:endParaRPr lang="en-US" sz="1000" b="0" i="0" u="none" strike="noStrike" dirty="0">
                        <a:solidFill>
                          <a:srgbClr val="000000"/>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en-US" sz="1000" b="1"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28.4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7">
                  <a:txBody>
                    <a:bodyPr/>
                    <a:lstStyle/>
                    <a:p>
                      <a:pPr algn="ctr" fontAlgn="ctr"/>
                      <a:r>
                        <a:rPr lang="en-US" sz="1050" b="1"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rPr>
                        <a:t>44.3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ctr"/>
                      <a:endParaRPr lang="en-US" sz="1000" b="0" i="0" u="none" strike="noStrike" dirty="0">
                        <a:solidFill>
                          <a:schemeClr val="tx1"/>
                        </a:solidFill>
                        <a:effectLst/>
                        <a:latin typeface="나눔스퀘어라운드 Regular" panose="020B0600000101010101" pitchFamily="50" charset="-127"/>
                        <a:ea typeface="나눔스퀘어라운드 Regular" panose="020B0600000101010101" pitchFamily="50" charset="-127"/>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14"/>
                  </a:ext>
                </a:extLst>
              </a:tr>
            </a:tbl>
          </a:graphicData>
        </a:graphic>
      </p:graphicFrame>
      <p:sp>
        <p:nvSpPr>
          <p:cNvPr id="10" name="직사각형 9"/>
          <p:cNvSpPr/>
          <p:nvPr/>
        </p:nvSpPr>
        <p:spPr>
          <a:xfrm>
            <a:off x="3050720" y="2209800"/>
            <a:ext cx="839107" cy="391522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p:cNvSpPr/>
          <p:nvPr/>
        </p:nvSpPr>
        <p:spPr>
          <a:xfrm>
            <a:off x="5827485" y="2209800"/>
            <a:ext cx="847270" cy="39152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 name="직사각형 11"/>
          <p:cNvSpPr/>
          <p:nvPr/>
        </p:nvSpPr>
        <p:spPr>
          <a:xfrm>
            <a:off x="9492093" y="2209799"/>
            <a:ext cx="847270" cy="3915227"/>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p:cNvSpPr/>
          <p:nvPr/>
        </p:nvSpPr>
        <p:spPr>
          <a:xfrm>
            <a:off x="2206172" y="6165855"/>
            <a:ext cx="9158513" cy="22043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2846835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Discussion</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154269" y="2020572"/>
            <a:ext cx="9905617" cy="3939540"/>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CBT programs </a:t>
            </a:r>
            <a:r>
              <a:rPr lang="en-US" altLang="ko-KR" sz="2500" dirty="0">
                <a:solidFill>
                  <a:schemeClr val="accent6"/>
                </a:solidFill>
                <a:latin typeface="나눔스퀘어라운드 Bold" panose="020B0600000101010101" pitchFamily="50" charset="-127"/>
                <a:ea typeface="나눔스퀘어라운드 Bold" panose="020B0600000101010101" pitchFamily="50" charset="-127"/>
              </a:rPr>
              <a:t>varied</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in target, session length, program composition, and included CBT techniques </a:t>
            </a: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Most programs more focused on </a:t>
            </a: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behavioral therapy</a:t>
            </a: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Positive psychology, ACT, MBCT, MI, …, many different interventions included. (</a:t>
            </a:r>
            <a:r>
              <a:rPr lang="en-US" altLang="ko-KR" sz="2500" dirty="0">
                <a:solidFill>
                  <a:schemeClr val="accent5"/>
                </a:solidFill>
                <a:latin typeface="나눔스퀘어라운드 Bold" panose="020B0600000101010101" pitchFamily="50" charset="-127"/>
                <a:ea typeface="나눔스퀘어라운드 Bold" panose="020B0600000101010101" pitchFamily="50" charset="-127"/>
              </a:rPr>
              <a:t>3</a:t>
            </a:r>
            <a:r>
              <a:rPr lang="en-US" altLang="ko-KR" sz="2500" baseline="30000" dirty="0">
                <a:solidFill>
                  <a:schemeClr val="accent5"/>
                </a:solidFill>
                <a:latin typeface="나눔스퀘어라운드 Bold" panose="020B0600000101010101" pitchFamily="50" charset="-127"/>
                <a:ea typeface="나눔스퀘어라운드 Bold" panose="020B0600000101010101" pitchFamily="50" charset="-127"/>
              </a:rPr>
              <a:t>rd</a:t>
            </a:r>
            <a:r>
              <a:rPr lang="en-US" altLang="ko-KR" sz="2500" dirty="0">
                <a:solidFill>
                  <a:schemeClr val="accent5"/>
                </a:solidFill>
                <a:latin typeface="나눔스퀘어라운드 Bold" panose="020B0600000101010101" pitchFamily="50" charset="-127"/>
                <a:ea typeface="나눔스퀘어라운드 Bold" panose="020B0600000101010101" pitchFamily="50" charset="-127"/>
              </a:rPr>
              <a:t> wave of CBT</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a:t>
            </a:r>
          </a:p>
          <a:p>
            <a:pPr marL="457200"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chemeClr val="accent1"/>
                </a:solidFill>
                <a:latin typeface="나눔스퀘어라운드 Bold" panose="020B0600000101010101" pitchFamily="50" charset="-127"/>
                <a:ea typeface="나눔스퀘어라운드 Bold" panose="020B0600000101010101" pitchFamily="50" charset="-127"/>
              </a:rPr>
              <a:t>Limitations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Not enough details of programs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Difference between description of programs </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Subjectivity of reviewers</a:t>
            </a:r>
          </a:p>
        </p:txBody>
      </p:sp>
    </p:spTree>
    <p:extLst>
      <p:ext uri="{BB962C8B-B14F-4D97-AF65-F5344CB8AC3E}">
        <p14:creationId xmlns:p14="http://schemas.microsoft.com/office/powerpoint/2010/main" val="1004103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Discussion</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154269" y="2020572"/>
            <a:ext cx="9632937" cy="3939540"/>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chemeClr val="accent1"/>
                </a:solidFill>
                <a:latin typeface="나눔스퀘어라운드 Bold" panose="020B0600000101010101" pitchFamily="50" charset="-127"/>
                <a:ea typeface="나눔스퀘어라운드 Bold" panose="020B0600000101010101" pitchFamily="50" charset="-127"/>
              </a:rPr>
              <a:t>Theory</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and </a:t>
            </a:r>
            <a:r>
              <a:rPr lang="en-US" altLang="ko-KR" sz="2500" dirty="0">
                <a:solidFill>
                  <a:schemeClr val="accent6"/>
                </a:solidFill>
                <a:latin typeface="나눔스퀘어라운드 Bold" panose="020B0600000101010101" pitchFamily="50" charset="-127"/>
                <a:ea typeface="나눔스퀘어라운드 Bold" panose="020B0600000101010101" pitchFamily="50" charset="-127"/>
              </a:rPr>
              <a:t>evidence-based </a:t>
            </a: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standardization</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of IA/IGD CBT programs is required.  </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Target of intervention?</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Cognitive-behavioral characteristics of patients?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Co-morbidities?</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chemeClr val="accent4"/>
                </a:solidFill>
                <a:latin typeface="나눔스퀘어라운드 Bold" panose="020B0600000101010101" pitchFamily="50" charset="-127"/>
                <a:ea typeface="나눔스퀘어라운드 Bold" panose="020B0600000101010101" pitchFamily="50" charset="-127"/>
              </a:rPr>
              <a:t>Further study</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Development of evidence-based intervention program</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Effectiveness of program based on CBT technique</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pic>
        <p:nvPicPr>
          <p:cNvPr id="1028" name="Picture 4" descr="https://books.google.co.kr/books/content?id=e8BwzgEACAAJ&amp;printsec=frontcover&amp;img=1&amp;zoom=1&amp;h=160&amp;stb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595" y="4976265"/>
            <a:ext cx="962272" cy="143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72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그림 4"/>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335904" y="1088840"/>
            <a:ext cx="7305401" cy="2969813"/>
          </a:xfrm>
          <a:prstGeom prst="rect">
            <a:avLst/>
          </a:prstGeom>
          <a:noFill/>
          <a:ln>
            <a:noFill/>
          </a:ln>
        </p:spPr>
      </p:pic>
      <p:pic>
        <p:nvPicPr>
          <p:cNvPr id="6" name="그림 5">
            <a:extLst>
              <a:ext uri="{FF2B5EF4-FFF2-40B4-BE49-F238E27FC236}">
                <a16:creationId xmlns="" xmlns:a16="http://schemas.microsoft.com/office/drawing/2014/main" id="{FB6D420C-F7AA-4598-9DEC-678C0B034DB1}"/>
              </a:ext>
            </a:extLst>
          </p:cNvPr>
          <p:cNvPicPr>
            <a:picLocks noChangeAspect="1"/>
          </p:cNvPicPr>
          <p:nvPr/>
        </p:nvPicPr>
        <p:blipFill rotWithShape="1">
          <a:blip r:embed="rId6"/>
          <a:srcRect b="9932"/>
          <a:stretch/>
        </p:blipFill>
        <p:spPr>
          <a:xfrm>
            <a:off x="1224203" y="4251158"/>
            <a:ext cx="2528593" cy="2035877"/>
          </a:xfrm>
          <a:prstGeom prst="rect">
            <a:avLst/>
          </a:prstGeom>
        </p:spPr>
      </p:pic>
      <p:pic>
        <p:nvPicPr>
          <p:cNvPr id="10" name="그림 9"/>
          <p:cNvPicPr>
            <a:picLocks noChangeAspect="1"/>
          </p:cNvPicPr>
          <p:nvPr/>
        </p:nvPicPr>
        <p:blipFill rotWithShape="1">
          <a:blip r:embed="rId7"/>
          <a:srcRect t="34002"/>
          <a:stretch/>
        </p:blipFill>
        <p:spPr>
          <a:xfrm>
            <a:off x="4001486" y="4251158"/>
            <a:ext cx="3383775" cy="2035877"/>
          </a:xfrm>
          <a:prstGeom prst="rect">
            <a:avLst/>
          </a:prstGeom>
        </p:spPr>
      </p:pic>
      <p:pic>
        <p:nvPicPr>
          <p:cNvPr id="1026" name="Picture 2" descr="South Korean boy band BTS might still perform during mandatory military  service: minister | CBC New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3951" y="4251158"/>
            <a:ext cx="3617452" cy="203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00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The SHIM center</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864810" y="2124884"/>
            <a:ext cx="9632937" cy="3939540"/>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The SHIM</a:t>
            </a:r>
          </a:p>
          <a:p>
            <a:pPr marL="914400" lvl="1" indent="-457200">
              <a:buFont typeface="Arial" panose="020B0604020202020204" pitchFamily="34" charset="0"/>
              <a:buChar char="•"/>
              <a:defRPr/>
            </a:pPr>
            <a:r>
              <a:rPr lang="ko-KR" altLang="en-US"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더</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a:t>
            </a:r>
            <a:r>
              <a:rPr lang="ko-KR" altLang="en-US"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쉼</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a:t>
            </a:r>
            <a:r>
              <a:rPr lang="ko-KR" altLang="en-US"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더 </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more, </a:t>
            </a:r>
            <a:r>
              <a:rPr lang="ko-KR" altLang="en-US"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쉼 </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rest) </a:t>
            </a:r>
          </a:p>
          <a:p>
            <a:pPr marL="914400" lvl="1" indent="-457200">
              <a:buFont typeface="Arial" panose="020B0604020202020204" pitchFamily="34" charset="0"/>
              <a:buChar char="•"/>
              <a:defRPr/>
            </a:pP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S</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NUH </a:t>
            </a:r>
            <a:r>
              <a:rPr lang="en-US" altLang="ko-KR" sz="2500" dirty="0">
                <a:solidFill>
                  <a:schemeClr val="accent6"/>
                </a:solidFill>
                <a:latin typeface="나눔스퀘어라운드 Bold" panose="020B0600000101010101" pitchFamily="50" charset="-127"/>
                <a:ea typeface="나눔스퀘어라운드 Bold" panose="020B0600000101010101" pitchFamily="50" charset="-127"/>
              </a:rPr>
              <a:t>H</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ealth </a:t>
            </a:r>
            <a:r>
              <a:rPr lang="en-US" altLang="ko-KR" sz="2500" dirty="0">
                <a:solidFill>
                  <a:schemeClr val="accent5"/>
                </a:solidFill>
                <a:latin typeface="나눔스퀘어라운드 Bold" panose="020B0600000101010101" pitchFamily="50" charset="-127"/>
                <a:ea typeface="나눔스퀘어라운드 Bold" panose="020B0600000101010101" pitchFamily="50" charset="-127"/>
              </a:rPr>
              <a:t>I</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n </a:t>
            </a:r>
            <a:r>
              <a:rPr lang="en-US" altLang="ko-KR" sz="2500" dirty="0">
                <a:solidFill>
                  <a:schemeClr val="accent4"/>
                </a:solidFill>
                <a:latin typeface="나눔스퀘어라운드 Bold" panose="020B0600000101010101" pitchFamily="50" charset="-127"/>
                <a:ea typeface="나눔스퀘어라운드 Bold" panose="020B0600000101010101" pitchFamily="50" charset="-127"/>
              </a:rPr>
              <a:t>M</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ind</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Non-pharmaceutical, Psycho-Social </a:t>
            </a:r>
          </a:p>
          <a:p>
            <a:pP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Intervention in Psychiatry</a:t>
            </a:r>
          </a:p>
          <a:p>
            <a:pP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342900" indent="-3429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Project is donated by </a:t>
            </a:r>
            <a:r>
              <a:rPr lang="en-US" altLang="ko-KR" sz="2500" dirty="0" err="1">
                <a:solidFill>
                  <a:srgbClr val="E7E6E6">
                    <a:lumMod val="25000"/>
                  </a:srgbClr>
                </a:solidFill>
                <a:latin typeface="나눔스퀘어라운드 Bold" panose="020B0600000101010101" pitchFamily="50" charset="-127"/>
                <a:ea typeface="나눔스퀘어라운드 Bold" panose="020B0600000101010101" pitchFamily="50" charset="-127"/>
              </a:rPr>
              <a:t>Sinsago</a:t>
            </a: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800100" lvl="1" indent="-3429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Publisher</a:t>
            </a:r>
          </a:p>
          <a:p>
            <a:pPr marL="800100" lvl="1" indent="-3429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Textbook, books for kids &amp; adolescents</a:t>
            </a:r>
          </a:p>
        </p:txBody>
      </p:sp>
      <p:pic>
        <p:nvPicPr>
          <p:cNvPr id="1026" name="Picture 2" descr="좋은책신사고"/>
          <p:cNvPicPr>
            <a:picLocks noChangeAspect="1" noChangeArrowheads="1"/>
          </p:cNvPicPr>
          <p:nvPr/>
        </p:nvPicPr>
        <p:blipFill rotWithShape="1">
          <a:blip r:embed="rId4">
            <a:extLst>
              <a:ext uri="{28A0092B-C50C-407E-A947-70E740481C1C}">
                <a14:useLocalDpi xmlns:a14="http://schemas.microsoft.com/office/drawing/2010/main" val="0"/>
              </a:ext>
            </a:extLst>
          </a:blip>
          <a:srcRect l="19513" t="17614" r="21004" b="23068"/>
          <a:stretch/>
        </p:blipFill>
        <p:spPr bwMode="auto">
          <a:xfrm>
            <a:off x="8713938" y="5122257"/>
            <a:ext cx="2220685" cy="771071"/>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 xmlns:a16="http://schemas.microsoft.com/office/drawing/2014/main" id="{A68E7ABB-DC12-4BE3-2127-F3E289DCB701}"/>
              </a:ext>
            </a:extLst>
          </p:cNvPr>
          <p:cNvPicPr/>
          <p:nvPr/>
        </p:nvPicPr>
        <p:blipFill rotWithShape="1">
          <a:blip r:embed="rId5" r:link="rId6" cstate="print">
            <a:extLst>
              <a:ext uri="{28A0092B-C50C-407E-A947-70E740481C1C}">
                <a14:useLocalDpi xmlns:a14="http://schemas.microsoft.com/office/drawing/2010/main" val="0"/>
              </a:ext>
            </a:extLst>
          </a:blip>
          <a:srcRect r="55782"/>
          <a:stretch>
            <a:fillRect/>
          </a:stretch>
        </p:blipFill>
        <p:spPr bwMode="auto">
          <a:xfrm>
            <a:off x="8425791" y="1849656"/>
            <a:ext cx="2791328" cy="1085249"/>
          </a:xfrm>
          <a:prstGeom prst="rect">
            <a:avLst/>
          </a:prstGeom>
          <a:noFill/>
          <a:ln>
            <a:noFill/>
          </a:ln>
        </p:spPr>
      </p:pic>
      <p:pic>
        <p:nvPicPr>
          <p:cNvPr id="3" name="그림 2">
            <a:extLst>
              <a:ext uri="{FF2B5EF4-FFF2-40B4-BE49-F238E27FC236}">
                <a16:creationId xmlns="" xmlns:a16="http://schemas.microsoft.com/office/drawing/2014/main" id="{50FB4177-B391-621B-49AB-87477B280CD2}"/>
              </a:ext>
            </a:extLst>
          </p:cNvPr>
          <p:cNvPicPr/>
          <p:nvPr/>
        </p:nvPicPr>
        <p:blipFill rotWithShape="1">
          <a:blip r:embed="rId5" r:link="rId6" cstate="print">
            <a:extLst>
              <a:ext uri="{28A0092B-C50C-407E-A947-70E740481C1C}">
                <a14:useLocalDpi xmlns:a14="http://schemas.microsoft.com/office/drawing/2010/main" val="0"/>
              </a:ext>
            </a:extLst>
          </a:blip>
          <a:srcRect l="49345"/>
          <a:stretch>
            <a:fillRect/>
          </a:stretch>
        </p:blipFill>
        <p:spPr bwMode="auto">
          <a:xfrm>
            <a:off x="8425791" y="2661773"/>
            <a:ext cx="2791328" cy="1096722"/>
          </a:xfrm>
          <a:prstGeom prst="rect">
            <a:avLst/>
          </a:prstGeom>
          <a:noFill/>
          <a:ln>
            <a:noFill/>
          </a:ln>
        </p:spPr>
      </p:pic>
    </p:spTree>
    <p:extLst>
      <p:ext uri="{BB962C8B-B14F-4D97-AF65-F5344CB8AC3E}">
        <p14:creationId xmlns:p14="http://schemas.microsoft.com/office/powerpoint/2010/main" val="1925209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직사각형 18"/>
          <p:cNvSpPr/>
          <p:nvPr/>
        </p:nvSpPr>
        <p:spPr>
          <a:xfrm>
            <a:off x="4242636" y="3415927"/>
            <a:ext cx="3979655" cy="1631216"/>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500" spc="-150" dirty="0">
                <a:solidFill>
                  <a:schemeClr val="bg1">
                    <a:lumMod val="95000"/>
                  </a:schemeClr>
                </a:solidFill>
                <a:latin typeface="나눔스퀘어라운드 Bold" panose="020B0600000101010101" pitchFamily="50" charset="-127"/>
                <a:ea typeface="나눔스퀘어라운드 Bold" panose="020B0600000101010101" pitchFamily="50" charset="-127"/>
              </a:rPr>
              <a:t>Thank you for listening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500" spc="-150" dirty="0">
                <a:solidFill>
                  <a:schemeClr val="bg1">
                    <a:lumMod val="95000"/>
                  </a:schemeClr>
                </a:solidFill>
                <a:latin typeface="나눔스퀘어라운드 Bold" panose="020B0600000101010101" pitchFamily="50" charset="-127"/>
                <a:ea typeface="나눔스퀘어라운드 Bold" panose="020B0600000101010101" pitchFamily="50" charset="-127"/>
              </a:rPr>
              <a:t>Any questions?</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2500" spc="-150" dirty="0">
              <a:solidFill>
                <a:schemeClr val="bg1">
                  <a:lumMod val="95000"/>
                </a:schemeClr>
              </a:solidFill>
              <a:latin typeface="나눔스퀘어라운드 Bold" panose="020B0600000101010101" pitchFamily="50" charset="-127"/>
              <a:ea typeface="나눔스퀘어라운드 Bold"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500" b="0" i="0" u="none" strike="noStrike" kern="1200" cap="none" spc="-150" normalizeH="0" baseline="0" noProof="0" dirty="0">
                <a:ln>
                  <a:noFill/>
                </a:ln>
                <a:solidFill>
                  <a:schemeClr val="accent4"/>
                </a:solidFill>
                <a:effectLst/>
                <a:uLnTx/>
                <a:uFillTx/>
                <a:latin typeface="나눔스퀘어라운드 Bold" panose="020B0600000101010101" pitchFamily="50" charset="-127"/>
                <a:ea typeface="나눔스퀘어라운드 Bold" panose="020B0600000101010101" pitchFamily="50" charset="-127"/>
              </a:rPr>
              <a:t>sunyoung114@gmail.com</a:t>
            </a:r>
          </a:p>
        </p:txBody>
      </p:sp>
      <p:sp>
        <p:nvSpPr>
          <p:cNvPr id="20" name="타원 22"/>
          <p:cNvSpPr/>
          <p:nvPr/>
        </p:nvSpPr>
        <p:spPr>
          <a:xfrm>
            <a:off x="5499434" y="1786912"/>
            <a:ext cx="1127942" cy="1149673"/>
          </a:xfrm>
          <a:custGeom>
            <a:avLst/>
            <a:gdLst/>
            <a:ahLst/>
            <a:cxnLst/>
            <a:rect l="l" t="t" r="r" b="b"/>
            <a:pathLst>
              <a:path w="1127942" h="1149673">
                <a:moveTo>
                  <a:pt x="574664" y="0"/>
                </a:moveTo>
                <a:lnTo>
                  <a:pt x="1127942" y="953928"/>
                </a:lnTo>
                <a:cubicBezTo>
                  <a:pt x="964314" y="1077882"/>
                  <a:pt x="760089" y="1149673"/>
                  <a:pt x="539096" y="1149673"/>
                </a:cubicBezTo>
                <a:cubicBezTo>
                  <a:pt x="340337" y="1149673"/>
                  <a:pt x="155142" y="1091601"/>
                  <a:pt x="0" y="990800"/>
                </a:cubicBezTo>
                <a:close/>
              </a:path>
            </a:pathLst>
          </a:custGeom>
          <a:solidFill>
            <a:schemeClr val="bg1">
              <a:lumMod val="85000"/>
            </a:schemeClr>
          </a:solid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21" name="타원 22"/>
          <p:cNvSpPr/>
          <p:nvPr/>
        </p:nvSpPr>
        <p:spPr>
          <a:xfrm>
            <a:off x="6062807" y="1786912"/>
            <a:ext cx="815409" cy="831119"/>
          </a:xfrm>
          <a:custGeom>
            <a:avLst/>
            <a:gdLst/>
            <a:ahLst/>
            <a:cxnLst/>
            <a:rect l="l" t="t" r="r" b="b"/>
            <a:pathLst>
              <a:path w="1127942" h="1149673">
                <a:moveTo>
                  <a:pt x="574664" y="0"/>
                </a:moveTo>
                <a:lnTo>
                  <a:pt x="1127942" y="953928"/>
                </a:lnTo>
                <a:cubicBezTo>
                  <a:pt x="964314" y="1077882"/>
                  <a:pt x="760089" y="1149673"/>
                  <a:pt x="539096" y="1149673"/>
                </a:cubicBezTo>
                <a:cubicBezTo>
                  <a:pt x="340337" y="1149673"/>
                  <a:pt x="155142" y="1091601"/>
                  <a:pt x="0" y="990800"/>
                </a:cubicBezTo>
                <a:close/>
              </a:path>
            </a:pathLst>
          </a:custGeom>
          <a:solidFill>
            <a:schemeClr val="accent5">
              <a:lumMod val="60000"/>
              <a:lumOff val="40000"/>
            </a:schemeClr>
          </a:solidFill>
          <a:ln w="5715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49448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Introduction - Background</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342296" y="2108555"/>
            <a:ext cx="9632937" cy="1492716"/>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Growth of IT and gaming industry</a:t>
            </a:r>
          </a:p>
          <a:p>
            <a:pPr marL="457200" indent="-457200">
              <a:buFont typeface="Arial" panose="020B0604020202020204" pitchFamily="34" charset="0"/>
              <a:buChar char="•"/>
              <a:defRPr/>
            </a:pPr>
            <a:endParaRPr lang="en-US" altLang="ko-KR" sz="16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Internet addiction &amp; gaming disorder became serious mental health issues.</a:t>
            </a:r>
          </a:p>
        </p:txBody>
      </p:sp>
      <p:pic>
        <p:nvPicPr>
          <p:cNvPr id="5" name="그림 4">
            <a:extLst>
              <a:ext uri="{FF2B5EF4-FFF2-40B4-BE49-F238E27FC236}">
                <a16:creationId xmlns="" xmlns:a16="http://schemas.microsoft.com/office/drawing/2014/main" id="{FA5DFA50-CE19-4367-B172-C6976385BAB3}"/>
              </a:ext>
            </a:extLst>
          </p:cNvPr>
          <p:cNvPicPr>
            <a:picLocks noChangeAspect="1"/>
          </p:cNvPicPr>
          <p:nvPr/>
        </p:nvPicPr>
        <p:blipFill rotWithShape="1">
          <a:blip r:embed="rId4"/>
          <a:srcRect l="20359" t="50465" r="11005" b="9051"/>
          <a:stretch/>
        </p:blipFill>
        <p:spPr>
          <a:xfrm>
            <a:off x="6506923" y="3444672"/>
            <a:ext cx="3949569" cy="2752061"/>
          </a:xfrm>
          <a:prstGeom prst="rect">
            <a:avLst/>
          </a:prstGeom>
        </p:spPr>
      </p:pic>
      <p:pic>
        <p:nvPicPr>
          <p:cNvPr id="6" name="그림 5">
            <a:extLst>
              <a:ext uri="{FF2B5EF4-FFF2-40B4-BE49-F238E27FC236}">
                <a16:creationId xmlns="" xmlns:a16="http://schemas.microsoft.com/office/drawing/2014/main" id="{FA5DFA50-CE19-4367-B172-C6976385BAB3}"/>
              </a:ext>
            </a:extLst>
          </p:cNvPr>
          <p:cNvPicPr>
            <a:picLocks noChangeAspect="1"/>
          </p:cNvPicPr>
          <p:nvPr/>
        </p:nvPicPr>
        <p:blipFill rotWithShape="1">
          <a:blip r:embed="rId4"/>
          <a:srcRect l="10050" t="18637" b="50386"/>
          <a:stretch/>
        </p:blipFill>
        <p:spPr>
          <a:xfrm>
            <a:off x="1602114" y="4082143"/>
            <a:ext cx="4966794" cy="2020708"/>
          </a:xfrm>
          <a:prstGeom prst="rect">
            <a:avLst/>
          </a:prstGeom>
        </p:spPr>
      </p:pic>
      <p:sp>
        <p:nvSpPr>
          <p:cNvPr id="2" name="TextBox 1"/>
          <p:cNvSpPr txBox="1"/>
          <p:nvPr/>
        </p:nvSpPr>
        <p:spPr>
          <a:xfrm>
            <a:off x="1815824" y="3814004"/>
            <a:ext cx="4453862" cy="369332"/>
          </a:xfrm>
          <a:prstGeom prst="rect">
            <a:avLst/>
          </a:prstGeom>
          <a:solidFill>
            <a:schemeClr val="bg1"/>
          </a:solidFill>
        </p:spPr>
        <p:txBody>
          <a:bodyPr wrap="square" rtlCol="0">
            <a:spAutoFit/>
          </a:bodyPr>
          <a:lstStyle/>
          <a:p>
            <a:r>
              <a:rPr lang="en-US" altLang="ko-KR" u="sng" dirty="0">
                <a:solidFill>
                  <a:srgbClr val="7030A0"/>
                </a:solidFill>
                <a:latin typeface="나눔스퀘어라운드 ExtraBold" panose="020B0600000101010101" pitchFamily="50" charset="-127"/>
                <a:ea typeface="나눔스퀘어라운드 ExtraBold" panose="020B0600000101010101" pitchFamily="50" charset="-127"/>
              </a:rPr>
              <a:t>High risks of IGD in Korea (by Age)</a:t>
            </a:r>
            <a:endParaRPr lang="ko-KR" altLang="en-US" u="sng" dirty="0">
              <a:solidFill>
                <a:srgbClr val="7030A0"/>
              </a:solidFill>
              <a:latin typeface="나눔스퀘어라운드 ExtraBold" panose="020B0600000101010101" pitchFamily="50" charset="-127"/>
              <a:ea typeface="나눔스퀘어라운드 ExtraBold" panose="020B0600000101010101" pitchFamily="50" charset="-127"/>
            </a:endParaRPr>
          </a:p>
        </p:txBody>
      </p:sp>
      <p:sp>
        <p:nvSpPr>
          <p:cNvPr id="8" name="TextBox 7"/>
          <p:cNvSpPr txBox="1"/>
          <p:nvPr/>
        </p:nvSpPr>
        <p:spPr>
          <a:xfrm>
            <a:off x="6269686" y="3541625"/>
            <a:ext cx="4453862" cy="369332"/>
          </a:xfrm>
          <a:prstGeom prst="rect">
            <a:avLst/>
          </a:prstGeom>
          <a:solidFill>
            <a:schemeClr val="bg1"/>
          </a:solidFill>
        </p:spPr>
        <p:txBody>
          <a:bodyPr wrap="square" rtlCol="0">
            <a:spAutoFit/>
          </a:bodyPr>
          <a:lstStyle/>
          <a:p>
            <a:r>
              <a:rPr lang="en-US" altLang="ko-KR" u="sng" dirty="0">
                <a:solidFill>
                  <a:srgbClr val="7030A0"/>
                </a:solidFill>
                <a:latin typeface="나눔스퀘어라운드 ExtraBold" panose="020B0600000101010101" pitchFamily="50" charset="-127"/>
                <a:ea typeface="나눔스퀘어라운드 ExtraBold" panose="020B0600000101010101" pitchFamily="50" charset="-127"/>
              </a:rPr>
              <a:t>High risks of IGD in Korea (by Gender)</a:t>
            </a:r>
            <a:endParaRPr lang="ko-KR" altLang="en-US" u="sng" dirty="0">
              <a:solidFill>
                <a:srgbClr val="7030A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897788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Introduction – Research Question</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342296" y="2108555"/>
            <a:ext cx="9632937" cy="3400931"/>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Cognitive Behavior Therapy</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Widely used</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Effectiveness in both prevention and treatment</a:t>
            </a:r>
          </a:p>
          <a:p>
            <a:pPr marL="1371600" lvl="2" indent="-457200">
              <a:buFont typeface="Arial" panose="020B0604020202020204" pitchFamily="34" charset="0"/>
              <a:buChar char="•"/>
              <a:defRPr/>
            </a:pPr>
            <a:r>
              <a:rPr lang="en-US" altLang="ko-KR" sz="2000" i="1" dirty="0">
                <a:solidFill>
                  <a:srgbClr val="E7E6E6">
                    <a:lumMod val="25000"/>
                  </a:srgbClr>
                </a:solidFill>
                <a:latin typeface="나눔스퀘어라운드 Bold" panose="020B0600000101010101" pitchFamily="50" charset="-127"/>
                <a:ea typeface="나눔스퀘어라운드 Bold" panose="020B0600000101010101" pitchFamily="50" charset="-127"/>
              </a:rPr>
              <a:t>Chang et al. (2022) </a:t>
            </a:r>
          </a:p>
          <a:p>
            <a:pPr marL="1371600" lvl="2" indent="-457200">
              <a:buFont typeface="Arial" panose="020B0604020202020204" pitchFamily="34" charset="0"/>
              <a:buChar char="•"/>
              <a:defRPr/>
            </a:pPr>
            <a:r>
              <a:rPr lang="en-US" altLang="ko-KR" sz="2000" i="1" dirty="0">
                <a:solidFill>
                  <a:srgbClr val="E7E6E6">
                    <a:lumMod val="25000"/>
                  </a:srgbClr>
                </a:solidFill>
                <a:latin typeface="나눔스퀘어라운드 Bold" panose="020B0600000101010101" pitchFamily="50" charset="-127"/>
                <a:ea typeface="나눔스퀘어라운드 Bold" panose="020B0600000101010101" pitchFamily="50" charset="-127"/>
              </a:rPr>
              <a:t>Stevens et al. (2019) </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Programs were </a:t>
            </a:r>
            <a:r>
              <a:rPr lang="en-US" altLang="ko-KR" sz="2500" dirty="0">
                <a:solidFill>
                  <a:schemeClr val="accent1"/>
                </a:solidFill>
                <a:latin typeface="나눔스퀘어라운드 Bold" panose="020B0600000101010101" pitchFamily="50" charset="-127"/>
                <a:ea typeface="나눔스퀘어라운드 Bold" panose="020B0600000101010101" pitchFamily="50" charset="-127"/>
              </a:rPr>
              <a:t>d</a:t>
            </a: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i</a:t>
            </a:r>
            <a:r>
              <a:rPr lang="en-US" altLang="ko-KR" sz="2500" dirty="0">
                <a:solidFill>
                  <a:schemeClr val="accent3"/>
                </a:solidFill>
                <a:latin typeface="나눔스퀘어라운드 Bold" panose="020B0600000101010101" pitchFamily="50" charset="-127"/>
                <a:ea typeface="나눔스퀘어라운드 Bold" panose="020B0600000101010101" pitchFamily="50" charset="-127"/>
              </a:rPr>
              <a:t>v</a:t>
            </a:r>
            <a:r>
              <a:rPr lang="en-US" altLang="ko-KR" sz="2500" dirty="0">
                <a:solidFill>
                  <a:schemeClr val="accent4"/>
                </a:solidFill>
                <a:latin typeface="나눔스퀘어라운드 Bold" panose="020B0600000101010101" pitchFamily="50" charset="-127"/>
                <a:ea typeface="나눔스퀘어라운드 Bold" panose="020B0600000101010101" pitchFamily="50" charset="-127"/>
              </a:rPr>
              <a:t>e</a:t>
            </a:r>
            <a:r>
              <a:rPr lang="en-US" altLang="ko-KR" sz="2500" dirty="0">
                <a:solidFill>
                  <a:schemeClr val="accent5"/>
                </a:solidFill>
                <a:latin typeface="나눔스퀘어라운드 Bold" panose="020B0600000101010101" pitchFamily="50" charset="-127"/>
                <a:ea typeface="나눔스퀘어라운드 Bold" panose="020B0600000101010101" pitchFamily="50" charset="-127"/>
              </a:rPr>
              <a:t>r</a:t>
            </a:r>
            <a:r>
              <a:rPr lang="en-US" altLang="ko-KR" sz="2500" dirty="0">
                <a:solidFill>
                  <a:schemeClr val="accent6"/>
                </a:solidFill>
                <a:latin typeface="나눔스퀘어라운드 Bold" panose="020B0600000101010101" pitchFamily="50" charset="-127"/>
                <a:ea typeface="나눔스퀘어라운드 Bold" panose="020B0600000101010101" pitchFamily="50" charset="-127"/>
              </a:rPr>
              <a:t>s</a:t>
            </a:r>
            <a:r>
              <a:rPr lang="en-US" altLang="ko-KR" sz="2500" dirty="0">
                <a:solidFill>
                  <a:srgbClr val="7030A0"/>
                </a:solidFill>
                <a:latin typeface="나눔스퀘어라운드 Bold" panose="020B0600000101010101" pitchFamily="50" charset="-127"/>
                <a:ea typeface="나눔스퀘어라운드 Bold" panose="020B0600000101010101" pitchFamily="50" charset="-127"/>
              </a:rPr>
              <a:t>e</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among study groups.</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chemeClr val="accent5"/>
                </a:solidFill>
                <a:latin typeface="나눔스퀘어라운드 Bold" panose="020B0600000101010101" pitchFamily="50" charset="-127"/>
                <a:ea typeface="나눔스퀘어라운드 Bold" panose="020B0600000101010101" pitchFamily="50" charset="-127"/>
              </a:rPr>
              <a:t>Study Aim</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Review contents and CBT techniques reported in studies</a:t>
            </a:r>
          </a:p>
        </p:txBody>
      </p:sp>
    </p:spTree>
    <p:extLst>
      <p:ext uri="{BB962C8B-B14F-4D97-AF65-F5344CB8AC3E}">
        <p14:creationId xmlns:p14="http://schemas.microsoft.com/office/powerpoint/2010/main" val="10241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Method</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342296" y="2108555"/>
            <a:ext cx="9632937" cy="4324261"/>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Database Search</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6 Database</a:t>
            </a:r>
          </a:p>
          <a:p>
            <a:pPr marL="1371600" lvl="2"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Ovid </a:t>
            </a:r>
            <a:r>
              <a:rPr lang="en-US" altLang="ko-KR" sz="2500" dirty="0" err="1">
                <a:solidFill>
                  <a:srgbClr val="E7E6E6">
                    <a:lumMod val="25000"/>
                  </a:srgbClr>
                </a:solidFill>
                <a:latin typeface="나눔스퀘어라운드 Bold" panose="020B0600000101010101" pitchFamily="50" charset="-127"/>
                <a:ea typeface="나눔스퀘어라운드 Bold" panose="020B0600000101010101" pitchFamily="50" charset="-127"/>
              </a:rPr>
              <a:t>medline</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EMBASE, Cochrane Library, CINAHL, </a:t>
            </a:r>
            <a:r>
              <a:rPr lang="en-US" altLang="ko-KR" sz="2500" dirty="0" err="1">
                <a:solidFill>
                  <a:srgbClr val="E7E6E6">
                    <a:lumMod val="25000"/>
                  </a:srgbClr>
                </a:solidFill>
                <a:latin typeface="나눔스퀘어라운드 Bold" panose="020B0600000101010101" pitchFamily="50" charset="-127"/>
                <a:ea typeface="나눔스퀘어라운드 Bold" panose="020B0600000101010101" pitchFamily="50" charset="-127"/>
              </a:rPr>
              <a:t>PsycINFO</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World of Science</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Librarian in SNU College of Medicine library</a:t>
            </a:r>
          </a:p>
          <a:p>
            <a:pPr marL="914400" lvl="1"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Keyword</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Internet, game, SNS, computer, smartphone addiction/disorder/use disorder</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Cognitive Behavioral Therapy</a:t>
            </a:r>
          </a:p>
          <a:p>
            <a:pPr marL="457200"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spTree>
    <p:extLst>
      <p:ext uri="{BB962C8B-B14F-4D97-AF65-F5344CB8AC3E}">
        <p14:creationId xmlns:p14="http://schemas.microsoft.com/office/powerpoint/2010/main" val="63141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5" name="내용 개체 틀 3"/>
          <p:cNvGraphicFramePr>
            <a:graphicFrameLocks/>
          </p:cNvGraphicFramePr>
          <p:nvPr>
            <p:extLst>
              <p:ext uri="{D42A27DB-BD31-4B8C-83A1-F6EECF244321}">
                <p14:modId xmlns:p14="http://schemas.microsoft.com/office/powerpoint/2010/main" val="17029925"/>
              </p:ext>
            </p:extLst>
          </p:nvPr>
        </p:nvGraphicFramePr>
        <p:xfrm>
          <a:off x="1306284" y="1135528"/>
          <a:ext cx="9535887" cy="5140520"/>
        </p:xfrm>
        <a:graphic>
          <a:graphicData uri="http://schemas.openxmlformats.org/drawingml/2006/table">
            <a:tbl>
              <a:tblPr>
                <a:tableStyleId>{C083E6E3-FA7D-4D7B-A595-EF9225AFEA82}</a:tableStyleId>
              </a:tblPr>
              <a:tblGrid>
                <a:gridCol w="889274">
                  <a:extLst>
                    <a:ext uri="{9D8B030D-6E8A-4147-A177-3AD203B41FA5}">
                      <a16:colId xmlns="" xmlns:a16="http://schemas.microsoft.com/office/drawing/2014/main" val="20000"/>
                    </a:ext>
                  </a:extLst>
                </a:gridCol>
                <a:gridCol w="857515">
                  <a:extLst>
                    <a:ext uri="{9D8B030D-6E8A-4147-A177-3AD203B41FA5}">
                      <a16:colId xmlns="" xmlns:a16="http://schemas.microsoft.com/office/drawing/2014/main" val="20001"/>
                    </a:ext>
                  </a:extLst>
                </a:gridCol>
                <a:gridCol w="6895853">
                  <a:extLst>
                    <a:ext uri="{9D8B030D-6E8A-4147-A177-3AD203B41FA5}">
                      <a16:colId xmlns="" xmlns:a16="http://schemas.microsoft.com/office/drawing/2014/main" val="20002"/>
                    </a:ext>
                  </a:extLst>
                </a:gridCol>
                <a:gridCol w="893245">
                  <a:extLst>
                    <a:ext uri="{9D8B030D-6E8A-4147-A177-3AD203B41FA5}">
                      <a16:colId xmlns="" xmlns:a16="http://schemas.microsoft.com/office/drawing/2014/main" val="20003"/>
                    </a:ext>
                  </a:extLst>
                </a:gridCol>
              </a:tblGrid>
              <a:tr h="317715">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sz="1100" u="none" strike="noStrike" dirty="0">
                          <a:effectLst/>
                        </a:rPr>
                        <a:t>DB</a:t>
                      </a:r>
                      <a:endParaRPr lang="en-US" sz="1100" b="1" i="0" u="none" strike="noStrike" dirty="0">
                        <a:solidFill>
                          <a:srgbClr val="000000"/>
                        </a:solidFill>
                        <a:effectLst/>
                        <a:latin typeface="Calibri" panose="020F0502020204030204" pitchFamily="34" charset="0"/>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sz="1100" u="none" strike="noStrike">
                          <a:effectLst/>
                        </a:rPr>
                        <a:t>Search</a:t>
                      </a:r>
                      <a:endParaRPr lang="en-US" sz="1100" b="1" i="0" u="none" strike="noStrike">
                        <a:solidFill>
                          <a:srgbClr val="000000"/>
                        </a:solidFill>
                        <a:effectLst/>
                        <a:latin typeface="Calibri" panose="020F0502020204030204" pitchFamily="34" charset="0"/>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dirty="0">
                          <a:effectLst/>
                        </a:rPr>
                        <a:t>Search Terms and Logic</a:t>
                      </a:r>
                      <a:endParaRPr lang="ko-KR" altLang="en-US" sz="1100" b="1" i="0" u="none" strike="noStrike" dirty="0">
                        <a:solidFill>
                          <a:srgbClr val="000000"/>
                        </a:solidFill>
                        <a:effectLst/>
                        <a:latin typeface="Calibri" panose="020F0502020204030204" pitchFamily="34" charset="0"/>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ko-KR" altLang="en-US" sz="1100" u="none" strike="noStrike" dirty="0">
                          <a:effectLst/>
                        </a:rPr>
                        <a:t> </a:t>
                      </a:r>
                      <a:r>
                        <a:rPr lang="en-US" altLang="ko-KR" sz="1100" u="none" strike="noStrike" dirty="0">
                          <a:effectLst/>
                        </a:rPr>
                        <a:t>n</a:t>
                      </a:r>
                      <a:r>
                        <a:rPr lang="ko-KR" altLang="en-US" sz="1100" u="none" strike="noStrike" dirty="0">
                          <a:effectLst/>
                        </a:rPr>
                        <a:t> </a:t>
                      </a:r>
                      <a:endParaRPr lang="ko-KR" altLang="en-US" sz="1100" b="1" i="0" u="none" strike="noStrike" dirty="0">
                        <a:solidFill>
                          <a:srgbClr val="000000"/>
                        </a:solidFill>
                        <a:effectLst/>
                        <a:latin typeface="함초롬돋움" panose="020B0504000101010101" pitchFamily="50" charset="-127"/>
                        <a:ea typeface="함초롬돋움" panose="020B0504000101010101" pitchFamily="50" charset="-127"/>
                      </a:endParaRPr>
                    </a:p>
                  </a:txBody>
                  <a:tcPr marL="7098" marR="7098" marT="7098" marB="0" anchor="ctr"/>
                </a:tc>
                <a:extLst>
                  <a:ext uri="{0D108BD9-81ED-4DB2-BD59-A6C34878D82A}">
                    <a16:rowId xmlns="" xmlns:a16="http://schemas.microsoft.com/office/drawing/2014/main" val="10000"/>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ovid medline</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exp Internet Addiction Disorder/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550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1"/>
                  </a:ext>
                </a:extLst>
              </a:tr>
              <a:tr h="39316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((cellphone or Smartphone or mobile phone or Application) adj3 (addic* or problem* or disorder*)).ab,ti.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3,885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2"/>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((instagram or twitter or youtube or facebook or Social Networking or Social Media) adj3 (addic* or problem* or disorder*)).ab,ti.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618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3"/>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((game* or gaming or video* or computer* or internet*) adj3 (addic* or problem* or disorder*)).ab,ti.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6,278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4"/>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1 or 2 or 3 or 4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10,511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5"/>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exp Cognitive Behavioral Therapy/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34,107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6"/>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((Therap* or Psychotherap* or treatment* or intervention* or training or program*) adj3 (psychosocial or cognitivebehavioral or Cognition or Cognitive)).ab,ti.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57,736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7"/>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8</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((behavio* or therap*) adj3 (self adj (control or evaluat* or monitor*))).ab,ti.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1,123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8"/>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9</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(behavio* adj3 (contracting or modif*)).ab,ti.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14,325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09"/>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10</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(behavio* adj3 (contracting or modif* or activation* or counsel* or intervention or train* or treatment* or therap* or psychotherap* or experiment*)).ab,ti.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91,312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0"/>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11</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psycho‐educat*.ab,ti.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6,194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1"/>
                  </a:ext>
                </a:extLst>
              </a:tr>
              <a:tr h="384427">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12</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((therap* or skill or training) adj3 (Social skill* or assertiveness or problem solving or Relaxation)).ab,ti.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6,058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2"/>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13</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guided discover*.ab,ti.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247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3"/>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14</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cognitive reconstructur*.ab,ti.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1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4"/>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15</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thought record*.ab,ti.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25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5"/>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16</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emotional regulat*.ab,ti.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2,567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6"/>
                  </a:ext>
                </a:extLst>
              </a:tr>
              <a:tr h="192213">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17</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6 or 7 or 8 or 9 or 10 or 11 or 12 or 13 or 14 or 15 or 16 </a:t>
                      </a:r>
                      <a:endParaRPr 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r>
                        <a:rPr lang="en-US" altLang="ko-KR" sz="1100" u="none" strike="noStrike">
                          <a:effectLst/>
                        </a:rPr>
                        <a:t>149,345 </a:t>
                      </a:r>
                      <a:endParaRPr lang="en-US" altLang="ko-KR"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7"/>
                  </a:ext>
                </a:extLst>
              </a:tr>
              <a:tr h="200950">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a:effectLst/>
                        </a:rPr>
                        <a:t>　</a:t>
                      </a: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ctr" fontAlgn="ctr"/>
                      <a:r>
                        <a:rPr lang="en-US" altLang="ko-KR" sz="1100" u="none" strike="noStrike">
                          <a:effectLst/>
                        </a:rPr>
                        <a:t>18</a:t>
                      </a:r>
                      <a:endParaRPr lang="en-US" altLang="ko-KR" sz="1100" b="0" i="0" u="none" strike="noStrike">
                        <a:solidFill>
                          <a:srgbClr val="FF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en-US" sz="1100" u="none" strike="noStrike">
                          <a:effectLst/>
                        </a:rPr>
                        <a:t>5 and 17 </a:t>
                      </a:r>
                      <a:endParaRPr lang="en-US" sz="1100" b="0" i="0" u="none" strike="noStrike">
                        <a:solidFill>
                          <a:srgbClr val="FF0000"/>
                        </a:solidFill>
                        <a:effectLst/>
                        <a:latin typeface="맑은 고딕" panose="020B0503020000020004" pitchFamily="50" charset="-127"/>
                        <a:ea typeface="맑은 고딕" panose="020B0503020000020004" pitchFamily="50" charset="-127"/>
                      </a:endParaRPr>
                    </a:p>
                  </a:txBody>
                  <a:tcPr marL="7098" marR="7098" marT="7098" marB="0" anchor="ctr"/>
                </a:tc>
                <a:tc>
                  <a:txBody>
                    <a:bodyPr/>
                    <a:lstStyle>
                      <a:lvl1pPr marL="0" algn="l" defTabSz="914400" rtl="0" eaLnBrk="1" latinLnBrk="1" hangingPunct="1">
                        <a:defRPr sz="1800" kern="1200">
                          <a:solidFill>
                            <a:schemeClr val="dk1"/>
                          </a:solidFill>
                          <a:latin typeface="맑은 고딕" panose="020F0502020204030204"/>
                        </a:defRPr>
                      </a:lvl1pPr>
                      <a:lvl2pPr marL="457200" algn="l" defTabSz="914400" rtl="0" eaLnBrk="1" latinLnBrk="1" hangingPunct="1">
                        <a:defRPr sz="1800" kern="1200">
                          <a:solidFill>
                            <a:schemeClr val="dk1"/>
                          </a:solidFill>
                          <a:latin typeface="맑은 고딕" panose="020F0502020204030204"/>
                        </a:defRPr>
                      </a:lvl2pPr>
                      <a:lvl3pPr marL="914400" algn="l" defTabSz="914400" rtl="0" eaLnBrk="1" latinLnBrk="1" hangingPunct="1">
                        <a:defRPr sz="1800" kern="1200">
                          <a:solidFill>
                            <a:schemeClr val="dk1"/>
                          </a:solidFill>
                          <a:latin typeface="맑은 고딕" panose="020F0502020204030204"/>
                        </a:defRPr>
                      </a:lvl3pPr>
                      <a:lvl4pPr marL="1371600" algn="l" defTabSz="914400" rtl="0" eaLnBrk="1" latinLnBrk="1" hangingPunct="1">
                        <a:defRPr sz="1800" kern="1200">
                          <a:solidFill>
                            <a:schemeClr val="dk1"/>
                          </a:solidFill>
                          <a:latin typeface="맑은 고딕" panose="020F0502020204030204"/>
                        </a:defRPr>
                      </a:lvl4pPr>
                      <a:lvl5pPr marL="1828800" algn="l" defTabSz="914400" rtl="0" eaLnBrk="1" latinLnBrk="1" hangingPunct="1">
                        <a:defRPr sz="1800" kern="1200">
                          <a:solidFill>
                            <a:schemeClr val="dk1"/>
                          </a:solidFill>
                          <a:latin typeface="맑은 고딕" panose="020F0502020204030204"/>
                        </a:defRPr>
                      </a:lvl5pPr>
                      <a:lvl6pPr marL="2286000" algn="l" defTabSz="914400" rtl="0" eaLnBrk="1" latinLnBrk="1" hangingPunct="1">
                        <a:defRPr sz="1800" kern="1200">
                          <a:solidFill>
                            <a:schemeClr val="dk1"/>
                          </a:solidFill>
                          <a:latin typeface="맑은 고딕" panose="020F0502020204030204"/>
                        </a:defRPr>
                      </a:lvl6pPr>
                      <a:lvl7pPr marL="2743200" algn="l" defTabSz="914400" rtl="0" eaLnBrk="1" latinLnBrk="1" hangingPunct="1">
                        <a:defRPr sz="1800" kern="1200">
                          <a:solidFill>
                            <a:schemeClr val="dk1"/>
                          </a:solidFill>
                          <a:latin typeface="맑은 고딕" panose="020F0502020204030204"/>
                        </a:defRPr>
                      </a:lvl7pPr>
                      <a:lvl8pPr marL="3200400" algn="l" defTabSz="914400" rtl="0" eaLnBrk="1" latinLnBrk="1" hangingPunct="1">
                        <a:defRPr sz="1800" kern="1200">
                          <a:solidFill>
                            <a:schemeClr val="dk1"/>
                          </a:solidFill>
                          <a:latin typeface="맑은 고딕" panose="020F0502020204030204"/>
                        </a:defRPr>
                      </a:lvl8pPr>
                      <a:lvl9pPr marL="3657600" algn="l" defTabSz="914400" rtl="0" eaLnBrk="1" latinLnBrk="1" hangingPunct="1">
                        <a:defRPr sz="1800" kern="1200">
                          <a:solidFill>
                            <a:schemeClr val="dk1"/>
                          </a:solidFill>
                          <a:latin typeface="맑은 고딕" panose="020F0502020204030204"/>
                        </a:defRPr>
                      </a:lvl9pPr>
                    </a:lstStyle>
                    <a:p>
                      <a:pPr algn="l" fontAlgn="ctr"/>
                      <a:r>
                        <a:rPr lang="ko-KR" altLang="en-US" sz="1100" u="none" strike="noStrike" dirty="0">
                          <a:effectLst/>
                        </a:rPr>
                        <a:t>        </a:t>
                      </a:r>
                      <a:r>
                        <a:rPr lang="en-US" altLang="ko-KR" sz="1100" u="none" strike="noStrike" dirty="0">
                          <a:effectLst/>
                        </a:rPr>
                        <a:t>467 </a:t>
                      </a:r>
                      <a:endParaRPr lang="en-US" altLang="ko-KR" sz="1100" b="0" i="0" u="none" strike="noStrike" dirty="0">
                        <a:solidFill>
                          <a:srgbClr val="FF0000"/>
                        </a:solidFill>
                        <a:effectLst/>
                        <a:latin typeface="맑은 고딕" panose="020B0503020000020004" pitchFamily="50" charset="-127"/>
                        <a:ea typeface="맑은 고딕" panose="020B0503020000020004" pitchFamily="50" charset="-127"/>
                      </a:endParaRPr>
                    </a:p>
                  </a:txBody>
                  <a:tcPr marL="7098" marR="7098" marT="7098" marB="0" anchor="ctr"/>
                </a:tc>
                <a:extLst>
                  <a:ext uri="{0D108BD9-81ED-4DB2-BD59-A6C34878D82A}">
                    <a16:rowId xmlns="" xmlns:a16="http://schemas.microsoft.com/office/drawing/2014/main" val="10018"/>
                  </a:ext>
                </a:extLst>
              </a:tr>
            </a:tbl>
          </a:graphicData>
        </a:graphic>
      </p:graphicFrame>
    </p:spTree>
    <p:extLst>
      <p:ext uri="{BB962C8B-B14F-4D97-AF65-F5344CB8AC3E}">
        <p14:creationId xmlns:p14="http://schemas.microsoft.com/office/powerpoint/2010/main" val="408178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Method</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342296" y="2108555"/>
            <a:ext cx="9632937" cy="3939540"/>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Study selection</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2 psychiatrist (PSY &amp; PSH) reviewed independently</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Inclusion</a:t>
            </a:r>
          </a:p>
          <a:p>
            <a:pPr marL="1371600" lvl="2" indent="-457200">
              <a:buFont typeface="Arial" panose="020B0604020202020204" pitchFamily="34" charset="0"/>
              <a:buChar char="•"/>
              <a:defRPr/>
            </a:pPr>
            <a:r>
              <a:rPr lang="en-US" altLang="ko-KR" sz="2500" dirty="0">
                <a:solidFill>
                  <a:schemeClr val="accent2"/>
                </a:solidFill>
                <a:latin typeface="나눔스퀘어라운드 Bold" panose="020B0600000101010101" pitchFamily="50" charset="-127"/>
                <a:ea typeface="나눔스퀘어라운드 Bold" panose="020B0600000101010101" pitchFamily="50" charset="-127"/>
              </a:rPr>
              <a:t>Problem</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IUD, GD, PSU </a:t>
            </a:r>
          </a:p>
          <a:p>
            <a:pPr marL="1828800" lvl="3"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excluded studies mainly focused on anxiety, depression, ADHD, SUD, gambling patients, etc.</a:t>
            </a:r>
          </a:p>
          <a:p>
            <a:pPr marL="1371600" lvl="2" indent="-457200">
              <a:buFont typeface="Arial" panose="020B0604020202020204" pitchFamily="34" charset="0"/>
              <a:buChar char="•"/>
              <a:defRPr/>
            </a:pPr>
            <a:r>
              <a:rPr lang="en-US" altLang="ko-KR" sz="2500" dirty="0">
                <a:solidFill>
                  <a:schemeClr val="accent6"/>
                </a:solidFill>
                <a:latin typeface="나눔스퀘어라운드 Bold" panose="020B0600000101010101" pitchFamily="50" charset="-127"/>
                <a:ea typeface="나눔스퀘어라운드 Bold" panose="020B0600000101010101" pitchFamily="50" charset="-127"/>
              </a:rPr>
              <a:t>Intervention</a:t>
            </a: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 CBT </a:t>
            </a:r>
          </a:p>
          <a:p>
            <a:pPr marL="1828800" lvl="3"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Excluded DBT, MET, Mindfulness, counselling, psychotherapy, music therapy, etc.</a:t>
            </a:r>
          </a:p>
          <a:p>
            <a:pPr marL="457200"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spTree>
    <p:extLst>
      <p:ext uri="{BB962C8B-B14F-4D97-AF65-F5344CB8AC3E}">
        <p14:creationId xmlns:p14="http://schemas.microsoft.com/office/powerpoint/2010/main" val="411984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직사각형 1"/>
          <p:cNvSpPr/>
          <p:nvPr/>
        </p:nvSpPr>
        <p:spPr>
          <a:xfrm>
            <a:off x="685800" y="0"/>
            <a:ext cx="10874829"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1976480" y="352575"/>
            <a:ext cx="8554721" cy="6152849"/>
            <a:chOff x="3390961" y="435846"/>
            <a:chExt cx="8554721" cy="6152849"/>
          </a:xfrm>
        </p:grpSpPr>
        <p:sp>
          <p:nvSpPr>
            <p:cNvPr id="6" name="TextBox 5">
              <a:extLst>
                <a:ext uri="{FF2B5EF4-FFF2-40B4-BE49-F238E27FC236}">
                  <a16:creationId xmlns="" xmlns:a16="http://schemas.microsoft.com/office/drawing/2014/main" id="{8D9C5DFE-2DFA-ABC4-EA71-9B6B5A5C23E7}"/>
                </a:ext>
              </a:extLst>
            </p:cNvPr>
            <p:cNvSpPr txBox="1"/>
            <p:nvPr/>
          </p:nvSpPr>
          <p:spPr>
            <a:xfrm>
              <a:off x="3390962" y="435846"/>
              <a:ext cx="3840480" cy="677108"/>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Total</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(n=4860)</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(Ovid 465, EMBASE 387, Cochran 1842, CINAHL 372, </a:t>
              </a:r>
              <a:r>
                <a:rPr kumimoji="0" lang="en-US" altLang="ko-KR" sz="1200" b="0" i="0" u="none" strike="noStrike" kern="0" cap="none" spc="0" normalizeH="0" baseline="0" noProof="0" dirty="0" err="1">
                  <a:ln>
                    <a:noFill/>
                  </a:ln>
                  <a:solidFill>
                    <a:prstClr val="black"/>
                  </a:solidFill>
                  <a:effectLst/>
                  <a:uLnTx/>
                  <a:uFillTx/>
                  <a:latin typeface="맑은 고딕" panose="020F0502020204030204"/>
                  <a:ea typeface="맑은 고딕" panose="020B0503020000020004" pitchFamily="50" charset="-127"/>
                  <a:cs typeface="+mn-cs"/>
                </a:rPr>
                <a:t>PsychINFO</a:t>
              </a: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568, </a:t>
              </a:r>
              <a:r>
                <a:rPr kumimoji="0" lang="en-US" altLang="ko-KR" sz="1200" b="0" i="0" u="none" strike="noStrike" kern="0" cap="none" spc="0" normalizeH="0" baseline="0" noProof="0" dirty="0" err="1">
                  <a:ln>
                    <a:noFill/>
                  </a:ln>
                  <a:solidFill>
                    <a:prstClr val="black"/>
                  </a:solidFill>
                  <a:effectLst/>
                  <a:uLnTx/>
                  <a:uFillTx/>
                  <a:latin typeface="맑은 고딕" panose="020F0502020204030204"/>
                  <a:ea typeface="맑은 고딕" panose="020B0503020000020004" pitchFamily="50" charset="-127"/>
                  <a:cs typeface="+mn-cs"/>
                </a:rPr>
                <a:t>Wos</a:t>
              </a: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1,226)</a:t>
              </a:r>
            </a:p>
          </p:txBody>
        </p:sp>
        <p:cxnSp>
          <p:nvCxnSpPr>
            <p:cNvPr id="8" name="직선 화살표 연결선 7">
              <a:extLst>
                <a:ext uri="{FF2B5EF4-FFF2-40B4-BE49-F238E27FC236}">
                  <a16:creationId xmlns="" xmlns:a16="http://schemas.microsoft.com/office/drawing/2014/main" id="{C35D4B28-2045-2CF7-6B6B-2F2A25EC16B5}"/>
                </a:ext>
              </a:extLst>
            </p:cNvPr>
            <p:cNvCxnSpPr>
              <a:cxnSpLocks/>
              <a:stCxn id="6" idx="2"/>
            </p:cNvCxnSpPr>
            <p:nvPr/>
          </p:nvCxnSpPr>
          <p:spPr>
            <a:xfrm>
              <a:off x="5311202" y="1112954"/>
              <a:ext cx="0" cy="1085037"/>
            </a:xfrm>
            <a:prstGeom prst="straightConnector1">
              <a:avLst/>
            </a:prstGeom>
            <a:noFill/>
            <a:ln w="6350" cap="flat" cmpd="sng" algn="ctr">
              <a:solidFill>
                <a:sysClr val="windowText" lastClr="000000"/>
              </a:solidFill>
              <a:prstDash val="solid"/>
              <a:miter lim="800000"/>
              <a:tailEnd type="triangle"/>
            </a:ln>
            <a:effectLst/>
          </p:spPr>
        </p:cxnSp>
        <p:sp>
          <p:nvSpPr>
            <p:cNvPr id="9" name="TextBox 8">
              <a:extLst>
                <a:ext uri="{FF2B5EF4-FFF2-40B4-BE49-F238E27FC236}">
                  <a16:creationId xmlns="" xmlns:a16="http://schemas.microsoft.com/office/drawing/2014/main" id="{0688FF87-0033-46D0-5AEA-67E118A4E94B}"/>
                </a:ext>
              </a:extLst>
            </p:cNvPr>
            <p:cNvSpPr txBox="1"/>
            <p:nvPr/>
          </p:nvSpPr>
          <p:spPr>
            <a:xfrm>
              <a:off x="3390961" y="2197991"/>
              <a:ext cx="3840477" cy="307777"/>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GD/IUD/PSU Intervention</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(n=276)</a:t>
              </a:r>
            </a:p>
          </p:txBody>
        </p:sp>
        <p:sp>
          <p:nvSpPr>
            <p:cNvPr id="10" name="TextBox 9">
              <a:extLst>
                <a:ext uri="{FF2B5EF4-FFF2-40B4-BE49-F238E27FC236}">
                  <a16:creationId xmlns="" xmlns:a16="http://schemas.microsoft.com/office/drawing/2014/main" id="{3AECC8EC-C365-51C2-7655-D55874B0179C}"/>
                </a:ext>
              </a:extLst>
            </p:cNvPr>
            <p:cNvSpPr txBox="1"/>
            <p:nvPr/>
          </p:nvSpPr>
          <p:spPr>
            <a:xfrm>
              <a:off x="7495602" y="905329"/>
              <a:ext cx="4450080" cy="1231106"/>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Excluded</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(n=4584)</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Mainly focus on other disorders (e.g. anxiety, depression, obesity, autism, SUD, gambling, etc.)</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Duplicates</a:t>
              </a:r>
              <a:r>
                <a:rPr kumimoji="0" lang="ko-KR" altLang="en-US"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(not eliminated by Endnote program) </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Not an intervention study (e.g.: psychological characteristics of gamers, neural circuit, EEG etc.)</a:t>
              </a:r>
            </a:p>
          </p:txBody>
        </p:sp>
        <p:cxnSp>
          <p:nvCxnSpPr>
            <p:cNvPr id="11" name="직선 화살표 연결선 10">
              <a:extLst>
                <a:ext uri="{FF2B5EF4-FFF2-40B4-BE49-F238E27FC236}">
                  <a16:creationId xmlns="" xmlns:a16="http://schemas.microsoft.com/office/drawing/2014/main" id="{A0745EB0-0F11-B5B6-B8F2-32C90F4EB499}"/>
                </a:ext>
              </a:extLst>
            </p:cNvPr>
            <p:cNvCxnSpPr>
              <a:cxnSpLocks/>
            </p:cNvCxnSpPr>
            <p:nvPr/>
          </p:nvCxnSpPr>
          <p:spPr>
            <a:xfrm>
              <a:off x="5311198" y="1631113"/>
              <a:ext cx="2184403" cy="0"/>
            </a:xfrm>
            <a:prstGeom prst="straightConnector1">
              <a:avLst/>
            </a:prstGeom>
            <a:noFill/>
            <a:ln w="6350" cap="flat" cmpd="sng" algn="ctr">
              <a:solidFill>
                <a:sysClr val="windowText" lastClr="000000"/>
              </a:solidFill>
              <a:prstDash val="solid"/>
              <a:miter lim="800000"/>
              <a:tailEnd type="triangle"/>
            </a:ln>
            <a:effectLst/>
          </p:spPr>
        </p:cxnSp>
        <p:cxnSp>
          <p:nvCxnSpPr>
            <p:cNvPr id="12" name="직선 화살표 연결선 11">
              <a:extLst>
                <a:ext uri="{FF2B5EF4-FFF2-40B4-BE49-F238E27FC236}">
                  <a16:creationId xmlns="" xmlns:a16="http://schemas.microsoft.com/office/drawing/2014/main" id="{0F98135D-6B38-0001-814C-DF4176276EC7}"/>
                </a:ext>
              </a:extLst>
            </p:cNvPr>
            <p:cNvCxnSpPr>
              <a:cxnSpLocks/>
              <a:stCxn id="9" idx="2"/>
              <a:endCxn id="13" idx="0"/>
            </p:cNvCxnSpPr>
            <p:nvPr/>
          </p:nvCxnSpPr>
          <p:spPr>
            <a:xfrm>
              <a:off x="5311200" y="2505768"/>
              <a:ext cx="0" cy="3236494"/>
            </a:xfrm>
            <a:prstGeom prst="straightConnector1">
              <a:avLst/>
            </a:prstGeom>
            <a:noFill/>
            <a:ln w="6350" cap="flat" cmpd="sng" algn="ctr">
              <a:solidFill>
                <a:sysClr val="windowText" lastClr="000000"/>
              </a:solidFill>
              <a:prstDash val="solid"/>
              <a:miter lim="800000"/>
              <a:tailEnd type="triangle"/>
            </a:ln>
            <a:effectLst/>
          </p:spPr>
        </p:cxnSp>
        <p:sp>
          <p:nvSpPr>
            <p:cNvPr id="13" name="TextBox 12">
              <a:extLst>
                <a:ext uri="{FF2B5EF4-FFF2-40B4-BE49-F238E27FC236}">
                  <a16:creationId xmlns="" xmlns:a16="http://schemas.microsoft.com/office/drawing/2014/main" id="{AEC28A8F-7260-ACA9-5367-2D08298B72A4}"/>
                </a:ext>
              </a:extLst>
            </p:cNvPr>
            <p:cNvSpPr txBox="1"/>
            <p:nvPr/>
          </p:nvSpPr>
          <p:spPr>
            <a:xfrm>
              <a:off x="3390961" y="5742262"/>
              <a:ext cx="3840477" cy="307777"/>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CBT intervention (n=22)</a:t>
              </a:r>
            </a:p>
          </p:txBody>
        </p:sp>
        <p:cxnSp>
          <p:nvCxnSpPr>
            <p:cNvPr id="14" name="직선 화살표 연결선 13">
              <a:extLst>
                <a:ext uri="{FF2B5EF4-FFF2-40B4-BE49-F238E27FC236}">
                  <a16:creationId xmlns="" xmlns:a16="http://schemas.microsoft.com/office/drawing/2014/main" id="{7CA3A71F-C677-5028-B8FE-194F8474E5D6}"/>
                </a:ext>
              </a:extLst>
            </p:cNvPr>
            <p:cNvCxnSpPr>
              <a:cxnSpLocks/>
            </p:cNvCxnSpPr>
            <p:nvPr/>
          </p:nvCxnSpPr>
          <p:spPr>
            <a:xfrm>
              <a:off x="5311198" y="4139146"/>
              <a:ext cx="2184403" cy="0"/>
            </a:xfrm>
            <a:prstGeom prst="straightConnector1">
              <a:avLst/>
            </a:prstGeom>
            <a:noFill/>
            <a:ln w="6350" cap="flat" cmpd="sng" algn="ctr">
              <a:solidFill>
                <a:sysClr val="windowText" lastClr="000000"/>
              </a:solidFill>
              <a:prstDash val="solid"/>
              <a:miter lim="800000"/>
              <a:tailEnd type="triangle"/>
            </a:ln>
            <a:effectLst/>
          </p:spPr>
        </p:cxnSp>
        <p:sp>
          <p:nvSpPr>
            <p:cNvPr id="15" name="TextBox 14">
              <a:extLst>
                <a:ext uri="{FF2B5EF4-FFF2-40B4-BE49-F238E27FC236}">
                  <a16:creationId xmlns="" xmlns:a16="http://schemas.microsoft.com/office/drawing/2014/main" id="{D4D85773-A5BD-F73F-F844-0AF271F71786}"/>
                </a:ext>
              </a:extLst>
            </p:cNvPr>
            <p:cNvSpPr txBox="1"/>
            <p:nvPr/>
          </p:nvSpPr>
          <p:spPr>
            <a:xfrm>
              <a:off x="7495602" y="2818385"/>
              <a:ext cx="4450080" cy="3231654"/>
            </a:xfrm>
            <a:prstGeom prst="rect">
              <a:avLst/>
            </a:prstGeom>
            <a:solidFill>
              <a:sysClr val="window" lastClr="FFFFFF"/>
            </a:solidFill>
            <a:ln w="12700" cap="flat" cmpd="sng" algn="ctr">
              <a:solidFill>
                <a:sysClr val="windowText" lastClr="000000"/>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70AD47"/>
                  </a:solidFill>
                  <a:effectLst/>
                  <a:uLnTx/>
                  <a:uFillTx/>
                  <a:latin typeface="맑은 고딕" panose="020F0502020204030204"/>
                  <a:ea typeface="맑은 고딕" panose="020B0503020000020004" pitchFamily="50" charset="-127"/>
                  <a:cs typeface="+mn-cs"/>
                </a:rPr>
                <a:t>Online</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intervention</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ED7D31"/>
                  </a:solidFill>
                  <a:effectLst/>
                  <a:uLnTx/>
                  <a:uFillTx/>
                  <a:latin typeface="맑은 고딕" panose="020F0502020204030204"/>
                  <a:ea typeface="맑은 고딕" panose="020B0503020000020004" pitchFamily="50" charset="-127"/>
                  <a:cs typeface="+mn-cs"/>
                </a:rPr>
                <a:t>Non-CBT</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psychological intervention (n=47)</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2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(ACT, DBT, CBI, MI, Mindfulness, family therapy, psychodrama, psychotherapy, counselling, exercise, only BM, cognitive bias modification etc.)</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4472C4"/>
                  </a:solidFill>
                  <a:effectLst/>
                  <a:uLnTx/>
                  <a:uFillTx/>
                  <a:latin typeface="맑은 고딕" panose="020F0502020204030204"/>
                  <a:ea typeface="맑은 고딕" panose="020B0503020000020004" pitchFamily="50" charset="-127"/>
                  <a:cs typeface="+mn-cs"/>
                </a:rPr>
                <a:t>Camp-based</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intervention (n=6)</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1" i="0" u="none" strike="noStrike" kern="0" cap="none" spc="0" normalizeH="0" baseline="0" noProof="0" dirty="0">
                  <a:ln>
                    <a:noFill/>
                  </a:ln>
                  <a:solidFill>
                    <a:srgbClr val="FFC000"/>
                  </a:solidFill>
                  <a:effectLst/>
                  <a:uLnTx/>
                  <a:uFillTx/>
                  <a:latin typeface="맑은 고딕" panose="020F0502020204030204"/>
                  <a:ea typeface="맑은 고딕" panose="020B0503020000020004" pitchFamily="50" charset="-127"/>
                  <a:cs typeface="+mn-cs"/>
                </a:rPr>
                <a:t>Pharmacological</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intervention</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(n=6)</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Multimodal therapy</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(n=9)</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Targets parents &amp; teachers (n=6)</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Review article</a:t>
              </a:r>
              <a:r>
                <a:rPr kumimoji="0" lang="ko-KR" altLang="en-US"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a:t>
              </a: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(n=103)</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Abstract &amp; Comment (n=12)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Clinical trial protocol (n=26)</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Different outcome (n=10)</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Case study &amp; Series (n=8)</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Other language, </a:t>
              </a:r>
              <a:r>
                <a:rPr kumimoji="0" lang="en-US" altLang="ko-KR" sz="1400" b="0" i="0" u="none" strike="noStrike" kern="0" cap="none" spc="0" normalizeH="0" baseline="0" noProof="0" dirty="0" err="1">
                  <a:ln>
                    <a:noFill/>
                  </a:ln>
                  <a:solidFill>
                    <a:srgbClr val="FF0000"/>
                  </a:solidFill>
                  <a:effectLst/>
                  <a:uLnTx/>
                  <a:uFillTx/>
                  <a:latin typeface="맑은 고딕" panose="020F0502020204030204"/>
                  <a:ea typeface="맑은 고딕" panose="020B0503020000020004" pitchFamily="50" charset="-127"/>
                  <a:cs typeface="+mn-cs"/>
                </a:rPr>
                <a:t>Anavailable</a:t>
              </a:r>
              <a:r>
                <a:rPr kumimoji="0" lang="en-US" altLang="ko-KR" sz="1400" b="0" i="0" u="none" strike="noStrike" kern="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 (n=6)</a:t>
              </a:r>
            </a:p>
          </p:txBody>
        </p:sp>
        <p:sp>
          <p:nvSpPr>
            <p:cNvPr id="16" name="TextBox 15">
              <a:extLst>
                <a:ext uri="{FF2B5EF4-FFF2-40B4-BE49-F238E27FC236}">
                  <a16:creationId xmlns="" xmlns:a16="http://schemas.microsoft.com/office/drawing/2014/main" id="{80DEE295-8A87-41AA-2B09-4BDBC8789287}"/>
                </a:ext>
              </a:extLst>
            </p:cNvPr>
            <p:cNvSpPr txBox="1"/>
            <p:nvPr/>
          </p:nvSpPr>
          <p:spPr>
            <a:xfrm>
              <a:off x="3390961" y="6065475"/>
              <a:ext cx="3840477" cy="523220"/>
            </a:xfrm>
            <a:prstGeom prst="rect">
              <a:avLst/>
            </a:prstGeom>
            <a:solidFill>
              <a:srgbClr val="FFC000"/>
            </a:solidFill>
            <a:ln w="12700" cap="flat" cmpd="sng" algn="ctr">
              <a:solidFill>
                <a:sysClr val="windowText" lastClr="000000"/>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RCT (n=14)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Single arm trial (n=8)</a:t>
              </a:r>
            </a:p>
          </p:txBody>
        </p:sp>
      </p:grpSp>
    </p:spTree>
    <p:extLst>
      <p:ext uri="{BB962C8B-B14F-4D97-AF65-F5344CB8AC3E}">
        <p14:creationId xmlns:p14="http://schemas.microsoft.com/office/powerpoint/2010/main" val="1543936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 xmlns:a16="http://schemas.microsoft.com/office/drawing/2014/main" id="{060363C1-1B1E-472B-9069-7EF04B5388AA}"/>
              </a:ext>
            </a:extLst>
          </p:cNvPr>
          <p:cNvSpPr/>
          <p:nvPr/>
        </p:nvSpPr>
        <p:spPr>
          <a:xfrm>
            <a:off x="1602114" y="1203325"/>
            <a:ext cx="8737249" cy="646331"/>
          </a:xfrm>
          <a:prstGeom prst="rect">
            <a:avLst/>
          </a:prstGeom>
          <a:noFill/>
        </p:spPr>
        <p:txBody>
          <a:bodyPr wrap="square">
            <a:spAutoFit/>
          </a:bodyPr>
          <a:lstStyle/>
          <a:p>
            <a:pPr algn="ctr">
              <a:defRPr/>
            </a:pPr>
            <a:r>
              <a:rPr lang="en-US" altLang="ko-KR" sz="36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rPr>
              <a:t>Method</a:t>
            </a:r>
            <a:endParaRPr lang="en-US" altLang="ko-KR" sz="3200" b="1" dirty="0">
              <a:solidFill>
                <a:srgbClr val="E7E6E6">
                  <a:lumMod val="25000"/>
                </a:srgbClr>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 xmlns:a16="http://schemas.microsoft.com/office/drawing/2014/main" id="{8166F50B-B39E-4DE1-A775-9CFB0B6804F7}"/>
              </a:ext>
            </a:extLst>
          </p:cNvPr>
          <p:cNvSpPr/>
          <p:nvPr/>
        </p:nvSpPr>
        <p:spPr>
          <a:xfrm>
            <a:off x="1342296" y="2108555"/>
            <a:ext cx="9632937" cy="2400657"/>
          </a:xfrm>
          <a:prstGeom prst="rect">
            <a:avLst/>
          </a:prstGeom>
          <a:noFill/>
        </p:spPr>
        <p:txBody>
          <a:bodyPr wrap="square">
            <a:spAutoFit/>
          </a:bodyPr>
          <a:lstStyle/>
          <a:p>
            <a:pPr marL="457200"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CBT program review</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Main text of the article or supplementary materials</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2 psychiatrists (PSY&amp;PSH) reviewed independently and discussed about mismatch</a:t>
            </a:r>
          </a:p>
          <a:p>
            <a:pPr marL="914400" lvl="1" indent="-457200">
              <a:buFont typeface="Arial" panose="020B0604020202020204" pitchFamily="34" charset="0"/>
              <a:buChar char="•"/>
              <a:defRPr/>
            </a:pPr>
            <a:r>
              <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rPr>
              <a:t>Identify and categorize CBT techniques used</a:t>
            </a:r>
          </a:p>
          <a:p>
            <a:pPr marL="457200" indent="-457200">
              <a:buFont typeface="Arial" panose="020B0604020202020204" pitchFamily="34" charset="0"/>
              <a:buChar char="•"/>
              <a:defRPr/>
            </a:pPr>
            <a:endParaRPr lang="en-US" altLang="ko-KR" sz="2500" dirty="0">
              <a:solidFill>
                <a:srgbClr val="E7E6E6">
                  <a:lumMod val="25000"/>
                </a:srgbClr>
              </a:solidFill>
              <a:latin typeface="나눔스퀘어라운드 Bold" panose="020B0600000101010101" pitchFamily="50" charset="-127"/>
              <a:ea typeface="나눔스퀘어라운드 Bold" panose="020B0600000101010101" pitchFamily="50" charset="-127"/>
            </a:endParaRPr>
          </a:p>
        </p:txBody>
      </p:sp>
      <p:graphicFrame>
        <p:nvGraphicFramePr>
          <p:cNvPr id="2" name="표 1"/>
          <p:cNvGraphicFramePr>
            <a:graphicFrameLocks noGrp="1"/>
          </p:cNvGraphicFramePr>
          <p:nvPr>
            <p:extLst>
              <p:ext uri="{D42A27DB-BD31-4B8C-83A1-F6EECF244321}">
                <p14:modId xmlns:p14="http://schemas.microsoft.com/office/powerpoint/2010/main" val="3704101338"/>
              </p:ext>
            </p:extLst>
          </p:nvPr>
        </p:nvGraphicFramePr>
        <p:xfrm>
          <a:off x="2080986" y="4328280"/>
          <a:ext cx="8128000" cy="2382520"/>
        </p:xfrm>
        <a:graphic>
          <a:graphicData uri="http://schemas.openxmlformats.org/drawingml/2006/table">
            <a:tbl>
              <a:tblPr firstRow="1" bandRow="1">
                <a:tableStyleId>{073A0DAA-6AF3-43AB-8588-CEC1D06C72B9}</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pPr latinLnBrk="1"/>
                      <a:r>
                        <a:rPr lang="en-US" altLang="ko-KR" dirty="0">
                          <a:latin typeface="나눔스퀘어라운드 Bold" panose="020B0600000101010101" pitchFamily="50" charset="-127"/>
                          <a:ea typeface="나눔스퀘어라운드 Bold" panose="020B0600000101010101" pitchFamily="50" charset="-127"/>
                        </a:rPr>
                        <a:t>Cognitive therapy</a:t>
                      </a:r>
                      <a:endParaRPr lang="ko-KR" altLang="en-US" dirty="0">
                        <a:latin typeface="나눔스퀘어라운드 Bold" panose="020B0600000101010101" pitchFamily="50" charset="-127"/>
                        <a:ea typeface="나눔스퀘어라운드 Bold" panose="020B0600000101010101" pitchFamily="50" charset="-127"/>
                      </a:endParaRPr>
                    </a:p>
                  </a:txBody>
                  <a:tcPr/>
                </a:tc>
                <a:tc>
                  <a:txBody>
                    <a:bodyPr/>
                    <a:lstStyle/>
                    <a:p>
                      <a:pPr latinLnBrk="1"/>
                      <a:r>
                        <a:rPr lang="en-US" altLang="ko-KR" dirty="0">
                          <a:latin typeface="나눔스퀘어라운드 Bold" panose="020B0600000101010101" pitchFamily="50" charset="-127"/>
                          <a:ea typeface="나눔스퀘어라운드 Bold" panose="020B0600000101010101" pitchFamily="50" charset="-127"/>
                        </a:rPr>
                        <a:t>Behavioral Therapy</a:t>
                      </a:r>
                      <a:endParaRPr lang="ko-KR" altLang="en-US" dirty="0">
                        <a:latin typeface="나눔스퀘어라운드 Bold" panose="020B0600000101010101" pitchFamily="50" charset="-127"/>
                        <a:ea typeface="나눔스퀘어라운드 Bold" panose="020B0600000101010101" pitchFamily="50" charset="-127"/>
                      </a:endParaRPr>
                    </a:p>
                  </a:txBody>
                  <a:tcPr/>
                </a:tc>
                <a:extLst>
                  <a:ext uri="{0D108BD9-81ED-4DB2-BD59-A6C34878D82A}">
                    <a16:rowId xmlns="" xmlns:a16="http://schemas.microsoft.com/office/drawing/2014/main" val="10000"/>
                  </a:ext>
                </a:extLst>
              </a:tr>
              <a:tr h="370840">
                <a:tc>
                  <a:txBody>
                    <a:bodyPr/>
                    <a:lstStyle/>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Psycho-education</a:t>
                      </a:r>
                    </a:p>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Cognitive reconstruction</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Thought Record</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Behavioral experiment</a:t>
                      </a:r>
                      <a:endParaRPr lang="ko-KR" altLang="en-US" dirty="0">
                        <a:latin typeface="나눔스퀘어라운드 Bold" panose="020B0600000101010101" pitchFamily="50" charset="-127"/>
                        <a:ea typeface="나눔스퀘어라운드 Bold" panose="020B0600000101010101" pitchFamily="50" charset="-127"/>
                      </a:endParaRPr>
                    </a:p>
                  </a:txBody>
                  <a:tcPr/>
                </a:tc>
                <a:tc>
                  <a:txBody>
                    <a:bodyPr/>
                    <a:lstStyle/>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Self-monitoring</a:t>
                      </a:r>
                    </a:p>
                    <a:p>
                      <a:pPr marL="285750" indent="-285750" latinLnBrk="1">
                        <a:buFont typeface="Arial" panose="020B0604020202020204" pitchFamily="34" charset="0"/>
                        <a:buChar char="•"/>
                      </a:pPr>
                      <a:r>
                        <a:rPr lang="en-US" altLang="ko-KR" dirty="0">
                          <a:latin typeface="나눔스퀘어라운드 Bold" panose="020B0600000101010101" pitchFamily="50" charset="-127"/>
                          <a:ea typeface="나눔스퀘어라운드 Bold" panose="020B0600000101010101" pitchFamily="50" charset="-127"/>
                        </a:rPr>
                        <a:t>Behavior</a:t>
                      </a:r>
                      <a:r>
                        <a:rPr lang="en-US" altLang="ko-KR" baseline="0" dirty="0">
                          <a:latin typeface="나눔스퀘어라운드 Bold" panose="020B0600000101010101" pitchFamily="50" charset="-127"/>
                          <a:ea typeface="나눔스퀘어라운드 Bold" panose="020B0600000101010101" pitchFamily="50" charset="-127"/>
                        </a:rPr>
                        <a:t> activation</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Exposure</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Contingency management </a:t>
                      </a:r>
                    </a:p>
                    <a:p>
                      <a:pPr marL="0" indent="0" latinLnBrk="1">
                        <a:buFont typeface="Arial" panose="020B0604020202020204" pitchFamily="34" charset="0"/>
                        <a:buNone/>
                      </a:pPr>
                      <a:r>
                        <a:rPr lang="en-US" altLang="ko-KR" baseline="0" dirty="0">
                          <a:latin typeface="나눔스퀘어라운드 Bold" panose="020B0600000101010101" pitchFamily="50" charset="-127"/>
                          <a:ea typeface="나눔스퀘어라운드 Bold" panose="020B0600000101010101" pitchFamily="50" charset="-127"/>
                        </a:rPr>
                        <a:t>     (Stimulus control)</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Emotional Regulation</a:t>
                      </a:r>
                    </a:p>
                    <a:p>
                      <a:pPr marL="285750" indent="-285750" latinLnBrk="1">
                        <a:buFont typeface="Arial" panose="020B0604020202020204" pitchFamily="34" charset="0"/>
                        <a:buChar char="•"/>
                      </a:pPr>
                      <a:r>
                        <a:rPr lang="en-US" altLang="ko-KR" baseline="0" dirty="0">
                          <a:latin typeface="나눔스퀘어라운드 Bold" panose="020B0600000101010101" pitchFamily="50" charset="-127"/>
                          <a:ea typeface="나눔스퀘어라운드 Bold" panose="020B0600000101010101" pitchFamily="50" charset="-127"/>
                        </a:rPr>
                        <a:t>Problem solving training</a:t>
                      </a:r>
                      <a:endParaRPr lang="ko-KR" altLang="en-US" dirty="0">
                        <a:latin typeface="나눔스퀘어라운드 Bold" panose="020B0600000101010101" pitchFamily="50" charset="-127"/>
                        <a:ea typeface="나눔스퀘어라운드 Bold" panose="020B0600000101010101" pitchFamily="50" charset="-127"/>
                      </a:endParaRPr>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0689983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2929</Words>
  <Application>Microsoft Office PowerPoint</Application>
  <PresentationFormat>와이드스크린</PresentationFormat>
  <Paragraphs>764</Paragraphs>
  <Slides>20</Slides>
  <Notes>20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함초롬돋움</vt:lpstr>
      <vt:lpstr>나눔스퀘어라운드 ExtraBold</vt:lpstr>
      <vt:lpstr>Calibri</vt:lpstr>
      <vt:lpstr>나눔스퀘어라운드 Regular</vt:lpstr>
      <vt:lpstr>Arial</vt:lpstr>
      <vt:lpstr>나눔스퀘어라운드 Bold</vt:lpstr>
      <vt:lpstr>Arial Unicode MS</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왕별</dc:creator>
  <cp:lastModifiedBy>중독임상강사</cp:lastModifiedBy>
  <cp:revision>140</cp:revision>
  <dcterms:created xsi:type="dcterms:W3CDTF">2021-05-30T08:06:49Z</dcterms:created>
  <dcterms:modified xsi:type="dcterms:W3CDTF">2022-10-31T12:51:08Z</dcterms:modified>
</cp:coreProperties>
</file>